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udio/m4a" Extension="m4a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Montserrat Light" charset="1" panose="00000400000000000000"/>
      <p:regular r:id="rId19"/>
    </p:embeddedFont>
    <p:embeddedFont>
      <p:font typeface="Montserrat Bold" charset="1" panose="000008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aAG2PxMXV7A.m4a" Type="http://schemas.openxmlformats.org/officeDocument/2006/relationships/audio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Relationship Id="rId8" Target="../media/image16.svg" Type="http://schemas.openxmlformats.org/officeDocument/2006/relationships/image"/><Relationship Id="rId9" Target="../media/aAG2PxMXV7A.m4a" Type="http://schemas.microsoft.com/office/2007/relationships/media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jpe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jpeg" Type="http://schemas.openxmlformats.org/officeDocument/2006/relationships/image"/><Relationship Id="rId5" Target="../media/image8.jpeg" Type="http://schemas.openxmlformats.org/officeDocument/2006/relationships/image"/><Relationship Id="rId6" Target="../media/image9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jpe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53144"/>
            <a:chOff x="0" y="0"/>
            <a:chExt cx="24384000" cy="8708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870839"/>
            </a:xfrm>
            <a:custGeom>
              <a:avLst/>
              <a:gdLst/>
              <a:ahLst/>
              <a:cxnLst/>
              <a:rect r="r" b="b" t="t" l="l"/>
              <a:pathLst>
                <a:path h="87083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870839"/>
                  </a:lnTo>
                  <a:lnTo>
                    <a:pt x="0" y="870839"/>
                  </a:lnTo>
                  <a:close/>
                </a:path>
              </a:pathLst>
            </a:custGeom>
            <a:solidFill>
              <a:srgbClr val="00336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601697" y="227784"/>
            <a:ext cx="3343275" cy="197576"/>
            <a:chOff x="0" y="0"/>
            <a:chExt cx="4457700" cy="2634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57700" cy="263434"/>
            </a:xfrm>
            <a:custGeom>
              <a:avLst/>
              <a:gdLst/>
              <a:ahLst/>
              <a:cxnLst/>
              <a:rect r="r" b="b" t="t" l="l"/>
              <a:pathLst>
                <a:path h="263434" w="4457700">
                  <a:moveTo>
                    <a:pt x="0" y="0"/>
                  </a:moveTo>
                  <a:lnTo>
                    <a:pt x="4457700" y="0"/>
                  </a:lnTo>
                  <a:lnTo>
                    <a:pt x="4457700" y="263434"/>
                  </a:lnTo>
                  <a:lnTo>
                    <a:pt x="0" y="2634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4457700" cy="26343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620"/>
                </a:lnSpc>
              </a:pPr>
              <a:r>
                <a:rPr lang="en-US" sz="135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University of New Haven</a:t>
              </a:r>
            </a:p>
          </p:txBody>
        </p:sp>
      </p:grpSp>
      <p:sp>
        <p:nvSpPr>
          <p:cNvPr name="AutoShape 7" id="7"/>
          <p:cNvSpPr/>
          <p:nvPr/>
        </p:nvSpPr>
        <p:spPr>
          <a:xfrm rot="5214356">
            <a:off x="17029250" y="326571"/>
            <a:ext cx="352939" cy="0"/>
          </a:xfrm>
          <a:prstGeom prst="line">
            <a:avLst/>
          </a:prstGeom>
          <a:ln cap="rnd" w="9525">
            <a:solidFill>
              <a:srgbClr val="FFCC3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0" y="653144"/>
            <a:ext cx="18288000" cy="68578"/>
            <a:chOff x="0" y="0"/>
            <a:chExt cx="24384000" cy="9143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384000" cy="91440"/>
            </a:xfrm>
            <a:custGeom>
              <a:avLst/>
              <a:gdLst/>
              <a:ahLst/>
              <a:cxnLst/>
              <a:rect r="r" b="b" t="t" l="l"/>
              <a:pathLst>
                <a:path h="9144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0E1624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457202" y="188403"/>
            <a:ext cx="2666986" cy="276338"/>
          </a:xfrm>
          <a:custGeom>
            <a:avLst/>
            <a:gdLst/>
            <a:ahLst/>
            <a:cxnLst/>
            <a:rect r="r" b="b" t="t" l="l"/>
            <a:pathLst>
              <a:path h="276338" w="2666986">
                <a:moveTo>
                  <a:pt x="0" y="0"/>
                </a:moveTo>
                <a:lnTo>
                  <a:pt x="2666986" y="0"/>
                </a:lnTo>
                <a:lnTo>
                  <a:pt x="2666986" y="276338"/>
                </a:lnTo>
                <a:lnTo>
                  <a:pt x="0" y="276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702" r="0" b="-1702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031134" y="857251"/>
            <a:ext cx="2799666" cy="2375166"/>
          </a:xfrm>
          <a:custGeom>
            <a:avLst/>
            <a:gdLst/>
            <a:ahLst/>
            <a:cxnLst/>
            <a:rect r="r" b="b" t="t" l="l"/>
            <a:pathLst>
              <a:path h="2375166" w="2799666">
                <a:moveTo>
                  <a:pt x="0" y="0"/>
                </a:moveTo>
                <a:lnTo>
                  <a:pt x="2799666" y="0"/>
                </a:lnTo>
                <a:lnTo>
                  <a:pt x="2799666" y="2375166"/>
                </a:lnTo>
                <a:lnTo>
                  <a:pt x="0" y="23751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15" r="0" b="-115"/>
            </a:stretch>
          </a:blipFill>
        </p:spPr>
      </p:sp>
      <p:sp>
        <p:nvSpPr>
          <p:cNvPr name="AutoShape 12" id="12"/>
          <p:cNvSpPr/>
          <p:nvPr/>
        </p:nvSpPr>
        <p:spPr>
          <a:xfrm rot="5319241">
            <a:off x="13310374" y="2035309"/>
            <a:ext cx="2432989" cy="0"/>
          </a:xfrm>
          <a:prstGeom prst="line">
            <a:avLst/>
          </a:prstGeom>
          <a:ln cap="rnd" w="28575">
            <a:solidFill>
              <a:srgbClr val="FFCC3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-5400000">
            <a:off x="8915400" y="-4552952"/>
            <a:ext cx="457200" cy="18288002"/>
            <a:chOff x="0" y="0"/>
            <a:chExt cx="609600" cy="2438400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09600" cy="24384000"/>
            </a:xfrm>
            <a:custGeom>
              <a:avLst/>
              <a:gdLst/>
              <a:ahLst/>
              <a:cxnLst/>
              <a:rect r="r" b="b" t="t" l="l"/>
              <a:pathLst>
                <a:path h="24384000" w="609600">
                  <a:moveTo>
                    <a:pt x="0" y="0"/>
                  </a:moveTo>
                  <a:lnTo>
                    <a:pt x="609600" y="0"/>
                  </a:lnTo>
                  <a:lnTo>
                    <a:pt x="609600" y="24384000"/>
                  </a:lnTo>
                  <a:lnTo>
                    <a:pt x="0" y="24384000"/>
                  </a:lnTo>
                  <a:close/>
                </a:path>
              </a:pathLst>
            </a:custGeom>
            <a:solidFill>
              <a:srgbClr val="003366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-19050" y="4819650"/>
            <a:ext cx="18286551" cy="4610100"/>
            <a:chOff x="0" y="0"/>
            <a:chExt cx="24382068" cy="6146800"/>
          </a:xfrm>
        </p:grpSpPr>
        <p:sp>
          <p:nvSpPr>
            <p:cNvPr name="Freeform 16" id="16" descr="A building with a pink sky  Description automatically generated with medium confidence"/>
            <p:cNvSpPr/>
            <p:nvPr/>
          </p:nvSpPr>
          <p:spPr>
            <a:xfrm flipH="false" flipV="false" rot="0">
              <a:off x="0" y="0"/>
              <a:ext cx="24382095" cy="6146800"/>
            </a:xfrm>
            <a:custGeom>
              <a:avLst/>
              <a:gdLst/>
              <a:ahLst/>
              <a:cxnLst/>
              <a:rect r="r" b="b" t="t" l="l"/>
              <a:pathLst>
                <a:path h="6146800" w="24382095">
                  <a:moveTo>
                    <a:pt x="0" y="0"/>
                  </a:moveTo>
                  <a:lnTo>
                    <a:pt x="24382095" y="0"/>
                  </a:lnTo>
                  <a:lnTo>
                    <a:pt x="24382095" y="6146800"/>
                  </a:lnTo>
                  <a:lnTo>
                    <a:pt x="0" y="614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-173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0" y="3200400"/>
            <a:ext cx="18288003" cy="7086600"/>
            <a:chOff x="0" y="0"/>
            <a:chExt cx="24384004" cy="9448800"/>
          </a:xfrm>
        </p:grpSpPr>
        <p:sp>
          <p:nvSpPr>
            <p:cNvPr name="Freeform 18" id="18" descr="A building with lights on  Description automatically generated"/>
            <p:cNvSpPr/>
            <p:nvPr/>
          </p:nvSpPr>
          <p:spPr>
            <a:xfrm flipH="false" flipV="false" rot="0">
              <a:off x="0" y="0"/>
              <a:ext cx="24384000" cy="9448800"/>
            </a:xfrm>
            <a:custGeom>
              <a:avLst/>
              <a:gdLst/>
              <a:ahLst/>
              <a:cxnLst/>
              <a:rect r="r" b="b" t="t" l="l"/>
              <a:pathLst>
                <a:path h="94488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9448800"/>
                  </a:lnTo>
                  <a:lnTo>
                    <a:pt x="0" y="9448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-78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457197" y="1146012"/>
            <a:ext cx="13456762" cy="906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7200" b="true">
                <a:solidFill>
                  <a:srgbClr val="00336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SHOWCASE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57195" y="2852199"/>
            <a:ext cx="13456758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3899" b="true">
                <a:solidFill>
                  <a:srgbClr val="3F3F3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DSCI-6007-02</a:t>
            </a:r>
            <a:r>
              <a:rPr lang="en-US" sz="3899" b="true">
                <a:solidFill>
                  <a:srgbClr val="3F3F3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|  TEAM 8</a:t>
            </a:r>
          </a:p>
        </p:txBody>
      </p:sp>
      <p:pic>
        <p:nvPicPr>
          <p:cNvPr name="Picture 21" id="21">
            <a:hlinkClick action="ppaction://media"/>
          </p:cNvPr>
          <p:cNvPicPr>
            <a:picLocks noChangeAspect="true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>
                  <p14:trim st="0.0000" end="8211.165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29650" y="4629150"/>
            <a:ext cx="10287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cmd cmd="playFrom(0.0)">
              <p:cBhvr>
                <p:cTn/>
                <p:tgtEl>
                  <p:spTgt spid="21"/>
                </p:tgtEl>
              </p:cBhvr>
            </p:cmd>
            <p:audio>
              <p:cMediaNode vol="100000" showWhenStopped="false">
                <p:cTn/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53144"/>
            <a:chOff x="0" y="0"/>
            <a:chExt cx="24384000" cy="8708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870839"/>
            </a:xfrm>
            <a:custGeom>
              <a:avLst/>
              <a:gdLst/>
              <a:ahLst/>
              <a:cxnLst/>
              <a:rect r="r" b="b" t="t" l="l"/>
              <a:pathLst>
                <a:path h="87083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870839"/>
                  </a:lnTo>
                  <a:lnTo>
                    <a:pt x="0" y="870839"/>
                  </a:lnTo>
                  <a:close/>
                </a:path>
              </a:pathLst>
            </a:custGeom>
            <a:solidFill>
              <a:srgbClr val="00336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601697" y="227784"/>
            <a:ext cx="3343275" cy="197576"/>
            <a:chOff x="0" y="0"/>
            <a:chExt cx="4457700" cy="2634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57700" cy="263434"/>
            </a:xfrm>
            <a:custGeom>
              <a:avLst/>
              <a:gdLst/>
              <a:ahLst/>
              <a:cxnLst/>
              <a:rect r="r" b="b" t="t" l="l"/>
              <a:pathLst>
                <a:path h="263434" w="4457700">
                  <a:moveTo>
                    <a:pt x="0" y="0"/>
                  </a:moveTo>
                  <a:lnTo>
                    <a:pt x="4457700" y="0"/>
                  </a:lnTo>
                  <a:lnTo>
                    <a:pt x="4457700" y="263434"/>
                  </a:lnTo>
                  <a:lnTo>
                    <a:pt x="0" y="2634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4457700" cy="26343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620"/>
                </a:lnSpc>
              </a:pPr>
              <a:r>
                <a:rPr lang="en-US" sz="135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University of New Haven</a:t>
              </a:r>
            </a:p>
          </p:txBody>
        </p:sp>
      </p:grpSp>
      <p:sp>
        <p:nvSpPr>
          <p:cNvPr name="AutoShape 7" id="7"/>
          <p:cNvSpPr/>
          <p:nvPr/>
        </p:nvSpPr>
        <p:spPr>
          <a:xfrm rot="5214356">
            <a:off x="17029250" y="326571"/>
            <a:ext cx="352939" cy="0"/>
          </a:xfrm>
          <a:prstGeom prst="line">
            <a:avLst/>
          </a:prstGeom>
          <a:ln cap="rnd" w="9525">
            <a:solidFill>
              <a:srgbClr val="FFCC3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0" y="653144"/>
            <a:ext cx="18288000" cy="68578"/>
            <a:chOff x="0" y="0"/>
            <a:chExt cx="24384000" cy="9143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384000" cy="91440"/>
            </a:xfrm>
            <a:custGeom>
              <a:avLst/>
              <a:gdLst/>
              <a:ahLst/>
              <a:cxnLst/>
              <a:rect r="r" b="b" t="t" l="l"/>
              <a:pathLst>
                <a:path h="9144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0E1624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457202" y="188403"/>
            <a:ext cx="2666986" cy="276338"/>
          </a:xfrm>
          <a:custGeom>
            <a:avLst/>
            <a:gdLst/>
            <a:ahLst/>
            <a:cxnLst/>
            <a:rect r="r" b="b" t="t" l="l"/>
            <a:pathLst>
              <a:path h="276338" w="2666986">
                <a:moveTo>
                  <a:pt x="0" y="0"/>
                </a:moveTo>
                <a:lnTo>
                  <a:pt x="2666986" y="0"/>
                </a:lnTo>
                <a:lnTo>
                  <a:pt x="2666986" y="276338"/>
                </a:lnTo>
                <a:lnTo>
                  <a:pt x="0" y="276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702" r="0" b="-1702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57199" y="857112"/>
            <a:ext cx="16802102" cy="599672"/>
            <a:chOff x="0" y="0"/>
            <a:chExt cx="23164802" cy="8267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164802" cy="826759"/>
            </a:xfrm>
            <a:custGeom>
              <a:avLst/>
              <a:gdLst/>
              <a:ahLst/>
              <a:cxnLst/>
              <a:rect r="r" b="b" t="t" l="l"/>
              <a:pathLst>
                <a:path h="826759" w="23164802">
                  <a:moveTo>
                    <a:pt x="0" y="0"/>
                  </a:moveTo>
                  <a:lnTo>
                    <a:pt x="23164802" y="0"/>
                  </a:lnTo>
                  <a:lnTo>
                    <a:pt x="23164802" y="826759"/>
                  </a:lnTo>
                  <a:lnTo>
                    <a:pt x="0" y="8267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38100"/>
              <a:ext cx="23164802" cy="78865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40"/>
                </a:lnSpc>
              </a:pPr>
              <a:r>
                <a:rPr lang="en-US" sz="3000" b="true">
                  <a:solidFill>
                    <a:srgbClr val="3F3F3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ARCHITECTURE DIAGRAM OF THE SOLUTION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5384710" y="1456784"/>
            <a:ext cx="6699270" cy="8658735"/>
          </a:xfrm>
          <a:custGeom>
            <a:avLst/>
            <a:gdLst/>
            <a:ahLst/>
            <a:cxnLst/>
            <a:rect r="r" b="b" t="t" l="l"/>
            <a:pathLst>
              <a:path h="8658735" w="6699270">
                <a:moveTo>
                  <a:pt x="0" y="0"/>
                </a:moveTo>
                <a:lnTo>
                  <a:pt x="6699270" y="0"/>
                </a:lnTo>
                <a:lnTo>
                  <a:pt x="6699270" y="8658735"/>
                </a:lnTo>
                <a:lnTo>
                  <a:pt x="0" y="86587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249" r="-12362" b="-4249"/>
            </a:stretch>
          </a:blipFill>
        </p:spPr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53144"/>
            <a:chOff x="0" y="0"/>
            <a:chExt cx="24384000" cy="8708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870839"/>
            </a:xfrm>
            <a:custGeom>
              <a:avLst/>
              <a:gdLst/>
              <a:ahLst/>
              <a:cxnLst/>
              <a:rect r="r" b="b" t="t" l="l"/>
              <a:pathLst>
                <a:path h="87083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870839"/>
                  </a:lnTo>
                  <a:lnTo>
                    <a:pt x="0" y="870839"/>
                  </a:lnTo>
                  <a:close/>
                </a:path>
              </a:pathLst>
            </a:custGeom>
            <a:solidFill>
              <a:srgbClr val="00336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601697" y="227784"/>
            <a:ext cx="3343275" cy="197576"/>
            <a:chOff x="0" y="0"/>
            <a:chExt cx="4457700" cy="2634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57700" cy="263434"/>
            </a:xfrm>
            <a:custGeom>
              <a:avLst/>
              <a:gdLst/>
              <a:ahLst/>
              <a:cxnLst/>
              <a:rect r="r" b="b" t="t" l="l"/>
              <a:pathLst>
                <a:path h="263434" w="4457700">
                  <a:moveTo>
                    <a:pt x="0" y="0"/>
                  </a:moveTo>
                  <a:lnTo>
                    <a:pt x="4457700" y="0"/>
                  </a:lnTo>
                  <a:lnTo>
                    <a:pt x="4457700" y="263434"/>
                  </a:lnTo>
                  <a:lnTo>
                    <a:pt x="0" y="2634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4457700" cy="26343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620"/>
                </a:lnSpc>
              </a:pPr>
              <a:r>
                <a:rPr lang="en-US" sz="135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University of New Haven</a:t>
              </a:r>
            </a:p>
          </p:txBody>
        </p:sp>
      </p:grpSp>
      <p:sp>
        <p:nvSpPr>
          <p:cNvPr name="AutoShape 7" id="7"/>
          <p:cNvSpPr/>
          <p:nvPr/>
        </p:nvSpPr>
        <p:spPr>
          <a:xfrm rot="5214356">
            <a:off x="17029250" y="326571"/>
            <a:ext cx="352939" cy="0"/>
          </a:xfrm>
          <a:prstGeom prst="line">
            <a:avLst/>
          </a:prstGeom>
          <a:ln cap="rnd" w="9525">
            <a:solidFill>
              <a:srgbClr val="FFCC3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0" y="653144"/>
            <a:ext cx="18288000" cy="68578"/>
            <a:chOff x="0" y="0"/>
            <a:chExt cx="24384000" cy="9143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384000" cy="91440"/>
            </a:xfrm>
            <a:custGeom>
              <a:avLst/>
              <a:gdLst/>
              <a:ahLst/>
              <a:cxnLst/>
              <a:rect r="r" b="b" t="t" l="l"/>
              <a:pathLst>
                <a:path h="9144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0E1624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457202" y="188403"/>
            <a:ext cx="2666986" cy="276338"/>
          </a:xfrm>
          <a:custGeom>
            <a:avLst/>
            <a:gdLst/>
            <a:ahLst/>
            <a:cxnLst/>
            <a:rect r="r" b="b" t="t" l="l"/>
            <a:pathLst>
              <a:path h="276338" w="2666986">
                <a:moveTo>
                  <a:pt x="0" y="0"/>
                </a:moveTo>
                <a:lnTo>
                  <a:pt x="2666986" y="0"/>
                </a:lnTo>
                <a:lnTo>
                  <a:pt x="2666986" y="276338"/>
                </a:lnTo>
                <a:lnTo>
                  <a:pt x="0" y="276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702" r="0" b="-1702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57198" y="857112"/>
            <a:ext cx="17373602" cy="1618640"/>
            <a:chOff x="0" y="0"/>
            <a:chExt cx="23164802" cy="215818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164802" cy="2158187"/>
            </a:xfrm>
            <a:custGeom>
              <a:avLst/>
              <a:gdLst/>
              <a:ahLst/>
              <a:cxnLst/>
              <a:rect r="r" b="b" t="t" l="l"/>
              <a:pathLst>
                <a:path h="2158187" w="23164802">
                  <a:moveTo>
                    <a:pt x="0" y="0"/>
                  </a:moveTo>
                  <a:lnTo>
                    <a:pt x="23164802" y="0"/>
                  </a:lnTo>
                  <a:lnTo>
                    <a:pt x="23164802" y="2158187"/>
                  </a:lnTo>
                  <a:lnTo>
                    <a:pt x="0" y="21581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66675"/>
              <a:ext cx="23164802" cy="209151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184"/>
                </a:lnSpc>
              </a:pPr>
              <a:r>
                <a:rPr lang="en-US" sz="4800" b="true">
                  <a:solidFill>
                    <a:srgbClr val="3F3F3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EXPECTED DELIVERABLES</a:t>
              </a:r>
            </a:p>
            <a:p>
              <a:pPr algn="l">
                <a:lnSpc>
                  <a:spcPts val="5184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65737" y="2494052"/>
            <a:ext cx="14099381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82930" indent="-291465" lvl="1">
              <a:lnSpc>
                <a:spcPts val="3240"/>
              </a:lnSpc>
              <a:buFont typeface="Arial"/>
              <a:buChar char="•"/>
            </a:pP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Functional Web Application with student performance prediction interface</a:t>
            </a:r>
          </a:p>
          <a:p>
            <a:pPr algn="ctr">
              <a:lnSpc>
                <a:spcPts val="324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65737" y="3313202"/>
            <a:ext cx="13472637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82930" indent="-291465" lvl="1">
              <a:lnSpc>
                <a:spcPts val="3240"/>
              </a:lnSpc>
              <a:buFont typeface="Arial"/>
              <a:buChar char="•"/>
            </a:pP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</a:t>
            </a: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utomated ML Pipeline handling data processing to model deployment</a:t>
            </a:r>
          </a:p>
          <a:p>
            <a:pPr algn="ctr">
              <a:lnSpc>
                <a:spcPts val="324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65737" y="4132352"/>
            <a:ext cx="13656707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82930" indent="-291465" lvl="1">
              <a:lnSpc>
                <a:spcPts val="3240"/>
              </a:lnSpc>
              <a:buFont typeface="Arial"/>
              <a:buChar char="•"/>
            </a:pP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</a:t>
            </a: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ost-Optimized Solution leveraging AWS free tier and managed services</a:t>
            </a:r>
          </a:p>
          <a:p>
            <a:pPr algn="ctr">
              <a:lnSpc>
                <a:spcPts val="3240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53144"/>
            <a:chOff x="0" y="0"/>
            <a:chExt cx="24384000" cy="8708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870839"/>
            </a:xfrm>
            <a:custGeom>
              <a:avLst/>
              <a:gdLst/>
              <a:ahLst/>
              <a:cxnLst/>
              <a:rect r="r" b="b" t="t" l="l"/>
              <a:pathLst>
                <a:path h="87083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870839"/>
                  </a:lnTo>
                  <a:lnTo>
                    <a:pt x="0" y="870839"/>
                  </a:lnTo>
                  <a:close/>
                </a:path>
              </a:pathLst>
            </a:custGeom>
            <a:solidFill>
              <a:srgbClr val="00336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601697" y="227784"/>
            <a:ext cx="3343275" cy="197576"/>
            <a:chOff x="0" y="0"/>
            <a:chExt cx="4457700" cy="2634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57700" cy="263434"/>
            </a:xfrm>
            <a:custGeom>
              <a:avLst/>
              <a:gdLst/>
              <a:ahLst/>
              <a:cxnLst/>
              <a:rect r="r" b="b" t="t" l="l"/>
              <a:pathLst>
                <a:path h="263434" w="4457700">
                  <a:moveTo>
                    <a:pt x="0" y="0"/>
                  </a:moveTo>
                  <a:lnTo>
                    <a:pt x="4457700" y="0"/>
                  </a:lnTo>
                  <a:lnTo>
                    <a:pt x="4457700" y="263434"/>
                  </a:lnTo>
                  <a:lnTo>
                    <a:pt x="0" y="2634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4457700" cy="26343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620"/>
                </a:lnSpc>
              </a:pPr>
              <a:r>
                <a:rPr lang="en-US" sz="135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University of New Haven</a:t>
              </a:r>
            </a:p>
          </p:txBody>
        </p:sp>
      </p:grpSp>
      <p:sp>
        <p:nvSpPr>
          <p:cNvPr name="AutoShape 7" id="7"/>
          <p:cNvSpPr/>
          <p:nvPr/>
        </p:nvSpPr>
        <p:spPr>
          <a:xfrm rot="5214356">
            <a:off x="17029250" y="326571"/>
            <a:ext cx="352939" cy="0"/>
          </a:xfrm>
          <a:prstGeom prst="line">
            <a:avLst/>
          </a:prstGeom>
          <a:ln cap="rnd" w="9525">
            <a:solidFill>
              <a:srgbClr val="FFCC3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0" y="653144"/>
            <a:ext cx="18288000" cy="68578"/>
            <a:chOff x="0" y="0"/>
            <a:chExt cx="24384000" cy="9143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384000" cy="91440"/>
            </a:xfrm>
            <a:custGeom>
              <a:avLst/>
              <a:gdLst/>
              <a:ahLst/>
              <a:cxnLst/>
              <a:rect r="r" b="b" t="t" l="l"/>
              <a:pathLst>
                <a:path h="9144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0E1624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457202" y="188403"/>
            <a:ext cx="2666986" cy="276338"/>
          </a:xfrm>
          <a:custGeom>
            <a:avLst/>
            <a:gdLst/>
            <a:ahLst/>
            <a:cxnLst/>
            <a:rect r="r" b="b" t="t" l="l"/>
            <a:pathLst>
              <a:path h="276338" w="2666986">
                <a:moveTo>
                  <a:pt x="0" y="0"/>
                </a:moveTo>
                <a:lnTo>
                  <a:pt x="2666986" y="0"/>
                </a:lnTo>
                <a:lnTo>
                  <a:pt x="2666986" y="276338"/>
                </a:lnTo>
                <a:lnTo>
                  <a:pt x="0" y="276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702" r="0" b="-1702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57198" y="857112"/>
            <a:ext cx="17373602" cy="1618640"/>
            <a:chOff x="0" y="0"/>
            <a:chExt cx="23164802" cy="215818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164802" cy="2158187"/>
            </a:xfrm>
            <a:custGeom>
              <a:avLst/>
              <a:gdLst/>
              <a:ahLst/>
              <a:cxnLst/>
              <a:rect r="r" b="b" t="t" l="l"/>
              <a:pathLst>
                <a:path h="2158187" w="23164802">
                  <a:moveTo>
                    <a:pt x="0" y="0"/>
                  </a:moveTo>
                  <a:lnTo>
                    <a:pt x="23164802" y="0"/>
                  </a:lnTo>
                  <a:lnTo>
                    <a:pt x="23164802" y="2158187"/>
                  </a:lnTo>
                  <a:lnTo>
                    <a:pt x="0" y="21581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66675"/>
              <a:ext cx="23164802" cy="209151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184"/>
                </a:lnSpc>
              </a:pPr>
              <a:r>
                <a:rPr lang="en-US" sz="4800" b="true">
                  <a:solidFill>
                    <a:srgbClr val="3F3F3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EXPECTED DELIVERABLES</a:t>
              </a:r>
            </a:p>
            <a:p>
              <a:pPr algn="l">
                <a:lnSpc>
                  <a:spcPts val="5184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65737" y="2494052"/>
            <a:ext cx="14099381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82930" indent="-291465" lvl="1">
              <a:lnSpc>
                <a:spcPts val="3240"/>
              </a:lnSpc>
              <a:buFont typeface="Arial"/>
              <a:buChar char="•"/>
            </a:pP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Functional Web Application with student performance prediction interface</a:t>
            </a:r>
          </a:p>
          <a:p>
            <a:pPr algn="ctr">
              <a:lnSpc>
                <a:spcPts val="324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65737" y="3313202"/>
            <a:ext cx="13472637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82930" indent="-291465" lvl="1">
              <a:lnSpc>
                <a:spcPts val="3240"/>
              </a:lnSpc>
              <a:buFont typeface="Arial"/>
              <a:buChar char="•"/>
            </a:pP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</a:t>
            </a: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utomated ML Pipeline handling data processing to model deployment</a:t>
            </a:r>
          </a:p>
          <a:p>
            <a:pPr algn="ctr">
              <a:lnSpc>
                <a:spcPts val="324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65737" y="4132352"/>
            <a:ext cx="13656707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82930" indent="-291465" lvl="1">
              <a:lnSpc>
                <a:spcPts val="3240"/>
              </a:lnSpc>
              <a:buFont typeface="Arial"/>
              <a:buChar char="•"/>
            </a:pP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</a:t>
            </a: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ost-Optimized Solution leveraging AWS free tier and managed services</a:t>
            </a:r>
          </a:p>
          <a:p>
            <a:pPr algn="ctr">
              <a:lnSpc>
                <a:spcPts val="324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7637740" y="9258300"/>
            <a:ext cx="1019306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Gitub Link: https://github.com/phoneixvenkat/team-8.git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53144"/>
            <a:chOff x="0" y="0"/>
            <a:chExt cx="24384000" cy="8708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870839"/>
            </a:xfrm>
            <a:custGeom>
              <a:avLst/>
              <a:gdLst/>
              <a:ahLst/>
              <a:cxnLst/>
              <a:rect r="r" b="b" t="t" l="l"/>
              <a:pathLst>
                <a:path h="87083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870839"/>
                  </a:lnTo>
                  <a:lnTo>
                    <a:pt x="0" y="870839"/>
                  </a:lnTo>
                  <a:close/>
                </a:path>
              </a:pathLst>
            </a:custGeom>
            <a:solidFill>
              <a:srgbClr val="00336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466470" y="227784"/>
            <a:ext cx="364326" cy="197576"/>
            <a:chOff x="0" y="0"/>
            <a:chExt cx="485768" cy="2634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5768" cy="263434"/>
            </a:xfrm>
            <a:custGeom>
              <a:avLst/>
              <a:gdLst/>
              <a:ahLst/>
              <a:cxnLst/>
              <a:rect r="r" b="b" t="t" l="l"/>
              <a:pathLst>
                <a:path h="263434" w="485768">
                  <a:moveTo>
                    <a:pt x="0" y="0"/>
                  </a:moveTo>
                  <a:lnTo>
                    <a:pt x="485768" y="0"/>
                  </a:lnTo>
                  <a:lnTo>
                    <a:pt x="485768" y="263434"/>
                  </a:lnTo>
                  <a:lnTo>
                    <a:pt x="0" y="2634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485768" cy="26343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620"/>
                </a:lnSpc>
              </a:pPr>
              <a:r>
                <a:rPr lang="en-US" sz="135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‹#›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601697" y="227784"/>
            <a:ext cx="3343275" cy="197576"/>
            <a:chOff x="0" y="0"/>
            <a:chExt cx="4457700" cy="26343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457700" cy="263434"/>
            </a:xfrm>
            <a:custGeom>
              <a:avLst/>
              <a:gdLst/>
              <a:ahLst/>
              <a:cxnLst/>
              <a:rect r="r" b="b" t="t" l="l"/>
              <a:pathLst>
                <a:path h="263434" w="4457700">
                  <a:moveTo>
                    <a:pt x="0" y="0"/>
                  </a:moveTo>
                  <a:lnTo>
                    <a:pt x="4457700" y="0"/>
                  </a:lnTo>
                  <a:lnTo>
                    <a:pt x="4457700" y="263434"/>
                  </a:lnTo>
                  <a:lnTo>
                    <a:pt x="0" y="2634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4457700" cy="26343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620"/>
                </a:lnSpc>
              </a:pPr>
              <a:r>
                <a:rPr lang="en-US" sz="135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University of New Haven</a:t>
              </a:r>
            </a:p>
          </p:txBody>
        </p:sp>
      </p:grpSp>
      <p:sp>
        <p:nvSpPr>
          <p:cNvPr name="AutoShape 10" id="10"/>
          <p:cNvSpPr/>
          <p:nvPr/>
        </p:nvSpPr>
        <p:spPr>
          <a:xfrm rot="5214356">
            <a:off x="17029250" y="326571"/>
            <a:ext cx="352939" cy="0"/>
          </a:xfrm>
          <a:prstGeom prst="line">
            <a:avLst/>
          </a:prstGeom>
          <a:ln cap="rnd" w="9525">
            <a:solidFill>
              <a:srgbClr val="FFCC3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0" y="653144"/>
            <a:ext cx="18288000" cy="68578"/>
            <a:chOff x="0" y="0"/>
            <a:chExt cx="24384000" cy="9143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384000" cy="91440"/>
            </a:xfrm>
            <a:custGeom>
              <a:avLst/>
              <a:gdLst/>
              <a:ahLst/>
              <a:cxnLst/>
              <a:rect r="r" b="b" t="t" l="l"/>
              <a:pathLst>
                <a:path h="9144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0E1624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457202" y="188403"/>
            <a:ext cx="2666986" cy="276338"/>
          </a:xfrm>
          <a:custGeom>
            <a:avLst/>
            <a:gdLst/>
            <a:ahLst/>
            <a:cxnLst/>
            <a:rect r="r" b="b" t="t" l="l"/>
            <a:pathLst>
              <a:path h="276338" w="2666986">
                <a:moveTo>
                  <a:pt x="0" y="0"/>
                </a:moveTo>
                <a:lnTo>
                  <a:pt x="2666986" y="0"/>
                </a:lnTo>
                <a:lnTo>
                  <a:pt x="2666986" y="276338"/>
                </a:lnTo>
                <a:lnTo>
                  <a:pt x="0" y="276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702" r="0" b="-1702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2284" y="0"/>
            <a:ext cx="18283431" cy="10287000"/>
            <a:chOff x="0" y="0"/>
            <a:chExt cx="24377908" cy="13716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377904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35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17" id="17" descr="A building with lights on  Description automatically generated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17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3214612" y="8994026"/>
            <a:ext cx="4205253" cy="435724"/>
          </a:xfrm>
          <a:custGeom>
            <a:avLst/>
            <a:gdLst/>
            <a:ahLst/>
            <a:cxnLst/>
            <a:rect r="r" b="b" t="t" l="l"/>
            <a:pathLst>
              <a:path h="435724" w="4205253">
                <a:moveTo>
                  <a:pt x="0" y="0"/>
                </a:moveTo>
                <a:lnTo>
                  <a:pt x="4205252" y="0"/>
                </a:lnTo>
                <a:lnTo>
                  <a:pt x="4205252" y="435724"/>
                </a:lnTo>
                <a:lnTo>
                  <a:pt x="0" y="435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312" r="0" b="-1312"/>
            </a:stretch>
          </a:blipFill>
        </p:spPr>
      </p:sp>
      <p:sp>
        <p:nvSpPr>
          <p:cNvPr name="AutoShape 19" id="19"/>
          <p:cNvSpPr/>
          <p:nvPr/>
        </p:nvSpPr>
        <p:spPr>
          <a:xfrm rot="5342065">
            <a:off x="16135109" y="5133975"/>
            <a:ext cx="3391382" cy="0"/>
          </a:xfrm>
          <a:prstGeom prst="line">
            <a:avLst/>
          </a:prstGeom>
          <a:ln cap="rnd" w="28575">
            <a:solidFill>
              <a:srgbClr val="FFCC3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12617148" y="1488188"/>
            <a:ext cx="5031484" cy="3159871"/>
            <a:chOff x="0" y="0"/>
            <a:chExt cx="6708646" cy="421316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708646" cy="4213161"/>
            </a:xfrm>
            <a:custGeom>
              <a:avLst/>
              <a:gdLst/>
              <a:ahLst/>
              <a:cxnLst/>
              <a:rect r="r" b="b" t="t" l="l"/>
              <a:pathLst>
                <a:path h="4213161" w="6708646">
                  <a:moveTo>
                    <a:pt x="0" y="0"/>
                  </a:moveTo>
                  <a:lnTo>
                    <a:pt x="6708646" y="0"/>
                  </a:lnTo>
                  <a:lnTo>
                    <a:pt x="6708646" y="4213161"/>
                  </a:lnTo>
                  <a:lnTo>
                    <a:pt x="0" y="42131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190500"/>
              <a:ext cx="6708646" cy="4022661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r">
                <a:lnSpc>
                  <a:spcPts val="8871"/>
                </a:lnSpc>
              </a:pPr>
              <a:r>
                <a:rPr lang="en-US" sz="9000" b="true">
                  <a:solidFill>
                    <a:srgbClr val="FFCC3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THANK YOU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53144"/>
            <a:chOff x="0" y="0"/>
            <a:chExt cx="24384000" cy="8708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870839"/>
            </a:xfrm>
            <a:custGeom>
              <a:avLst/>
              <a:gdLst/>
              <a:ahLst/>
              <a:cxnLst/>
              <a:rect r="r" b="b" t="t" l="l"/>
              <a:pathLst>
                <a:path h="87083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870839"/>
                  </a:lnTo>
                  <a:lnTo>
                    <a:pt x="0" y="870839"/>
                  </a:lnTo>
                  <a:close/>
                </a:path>
              </a:pathLst>
            </a:custGeom>
            <a:solidFill>
              <a:srgbClr val="00336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601697" y="227784"/>
            <a:ext cx="3343275" cy="197576"/>
            <a:chOff x="0" y="0"/>
            <a:chExt cx="4457700" cy="2634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57700" cy="263434"/>
            </a:xfrm>
            <a:custGeom>
              <a:avLst/>
              <a:gdLst/>
              <a:ahLst/>
              <a:cxnLst/>
              <a:rect r="r" b="b" t="t" l="l"/>
              <a:pathLst>
                <a:path h="263434" w="4457700">
                  <a:moveTo>
                    <a:pt x="0" y="0"/>
                  </a:moveTo>
                  <a:lnTo>
                    <a:pt x="4457700" y="0"/>
                  </a:lnTo>
                  <a:lnTo>
                    <a:pt x="4457700" y="263434"/>
                  </a:lnTo>
                  <a:lnTo>
                    <a:pt x="0" y="2634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4457700" cy="26343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620"/>
                </a:lnSpc>
              </a:pPr>
              <a:r>
                <a:rPr lang="en-US" sz="135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University of New Haven</a:t>
              </a:r>
            </a:p>
          </p:txBody>
        </p:sp>
      </p:grpSp>
      <p:sp>
        <p:nvSpPr>
          <p:cNvPr name="AutoShape 7" id="7"/>
          <p:cNvSpPr/>
          <p:nvPr/>
        </p:nvSpPr>
        <p:spPr>
          <a:xfrm rot="5214356">
            <a:off x="17029250" y="326571"/>
            <a:ext cx="352939" cy="0"/>
          </a:xfrm>
          <a:prstGeom prst="line">
            <a:avLst/>
          </a:prstGeom>
          <a:ln cap="rnd" w="9525">
            <a:solidFill>
              <a:srgbClr val="FFCC3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0" y="653144"/>
            <a:ext cx="18288000" cy="68578"/>
            <a:chOff x="0" y="0"/>
            <a:chExt cx="24384000" cy="9143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384000" cy="91440"/>
            </a:xfrm>
            <a:custGeom>
              <a:avLst/>
              <a:gdLst/>
              <a:ahLst/>
              <a:cxnLst/>
              <a:rect r="r" b="b" t="t" l="l"/>
              <a:pathLst>
                <a:path h="9144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0E1624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457202" y="188403"/>
            <a:ext cx="2666986" cy="276338"/>
          </a:xfrm>
          <a:custGeom>
            <a:avLst/>
            <a:gdLst/>
            <a:ahLst/>
            <a:cxnLst/>
            <a:rect r="r" b="b" t="t" l="l"/>
            <a:pathLst>
              <a:path h="276338" w="2666986">
                <a:moveTo>
                  <a:pt x="0" y="0"/>
                </a:moveTo>
                <a:lnTo>
                  <a:pt x="2666986" y="0"/>
                </a:lnTo>
                <a:lnTo>
                  <a:pt x="2666986" y="276338"/>
                </a:lnTo>
                <a:lnTo>
                  <a:pt x="0" y="276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702" r="0" b="-1702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57198" y="857112"/>
            <a:ext cx="17373602" cy="1189264"/>
            <a:chOff x="0" y="0"/>
            <a:chExt cx="23164802" cy="158568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164802" cy="1585686"/>
            </a:xfrm>
            <a:custGeom>
              <a:avLst/>
              <a:gdLst/>
              <a:ahLst/>
              <a:cxnLst/>
              <a:rect r="r" b="b" t="t" l="l"/>
              <a:pathLst>
                <a:path h="1585686" w="23164802">
                  <a:moveTo>
                    <a:pt x="0" y="0"/>
                  </a:moveTo>
                  <a:lnTo>
                    <a:pt x="23164802" y="0"/>
                  </a:lnTo>
                  <a:lnTo>
                    <a:pt x="23164802" y="1585686"/>
                  </a:lnTo>
                  <a:lnTo>
                    <a:pt x="0" y="15856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66675"/>
              <a:ext cx="23164802" cy="151901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184"/>
                </a:lnSpc>
              </a:pPr>
              <a:r>
                <a:rPr lang="en-US" sz="4800" b="true">
                  <a:solidFill>
                    <a:srgbClr val="3F3F3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TEAM MEMBERS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21944" y="2592252"/>
            <a:ext cx="3615788" cy="3615788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3465441" y="2179726"/>
            <a:ext cx="3911063" cy="391106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6625" r="0" b="-16625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628857" y="2436901"/>
            <a:ext cx="3771139" cy="3771139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6626873" y="2179727"/>
            <a:ext cx="4474666" cy="4474666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6737" t="0" r="-6737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133956" y="6750965"/>
            <a:ext cx="1990232" cy="409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BIPIN PURI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37593" y="7551065"/>
            <a:ext cx="258449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Engineer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056312" y="6750965"/>
            <a:ext cx="3590547" cy="409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Greeshma Chanduri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607125" y="7503418"/>
            <a:ext cx="2514162" cy="409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Scientist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302591" y="6750965"/>
            <a:ext cx="2236763" cy="409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Erla venkata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127750" y="7503418"/>
            <a:ext cx="2584442" cy="409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Engineer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53144"/>
            <a:chOff x="0" y="0"/>
            <a:chExt cx="24384000" cy="8708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870839"/>
            </a:xfrm>
            <a:custGeom>
              <a:avLst/>
              <a:gdLst/>
              <a:ahLst/>
              <a:cxnLst/>
              <a:rect r="r" b="b" t="t" l="l"/>
              <a:pathLst>
                <a:path h="87083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870839"/>
                  </a:lnTo>
                  <a:lnTo>
                    <a:pt x="0" y="870839"/>
                  </a:lnTo>
                  <a:close/>
                </a:path>
              </a:pathLst>
            </a:custGeom>
            <a:solidFill>
              <a:srgbClr val="00336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601697" y="227784"/>
            <a:ext cx="3343275" cy="197576"/>
            <a:chOff x="0" y="0"/>
            <a:chExt cx="4457700" cy="2634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57700" cy="263434"/>
            </a:xfrm>
            <a:custGeom>
              <a:avLst/>
              <a:gdLst/>
              <a:ahLst/>
              <a:cxnLst/>
              <a:rect r="r" b="b" t="t" l="l"/>
              <a:pathLst>
                <a:path h="263434" w="4457700">
                  <a:moveTo>
                    <a:pt x="0" y="0"/>
                  </a:moveTo>
                  <a:lnTo>
                    <a:pt x="4457700" y="0"/>
                  </a:lnTo>
                  <a:lnTo>
                    <a:pt x="4457700" y="263434"/>
                  </a:lnTo>
                  <a:lnTo>
                    <a:pt x="0" y="2634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4457700" cy="26343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620"/>
                </a:lnSpc>
              </a:pPr>
              <a:r>
                <a:rPr lang="en-US" sz="135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University of New Haven</a:t>
              </a:r>
            </a:p>
          </p:txBody>
        </p:sp>
      </p:grpSp>
      <p:sp>
        <p:nvSpPr>
          <p:cNvPr name="AutoShape 7" id="7"/>
          <p:cNvSpPr/>
          <p:nvPr/>
        </p:nvSpPr>
        <p:spPr>
          <a:xfrm rot="5214356">
            <a:off x="17029250" y="326571"/>
            <a:ext cx="352939" cy="0"/>
          </a:xfrm>
          <a:prstGeom prst="line">
            <a:avLst/>
          </a:prstGeom>
          <a:ln cap="rnd" w="9525">
            <a:solidFill>
              <a:srgbClr val="FFCC3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0" y="653144"/>
            <a:ext cx="18288000" cy="68578"/>
            <a:chOff x="0" y="0"/>
            <a:chExt cx="24384000" cy="9143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384000" cy="91440"/>
            </a:xfrm>
            <a:custGeom>
              <a:avLst/>
              <a:gdLst/>
              <a:ahLst/>
              <a:cxnLst/>
              <a:rect r="r" b="b" t="t" l="l"/>
              <a:pathLst>
                <a:path h="9144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0E1624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457202" y="188403"/>
            <a:ext cx="2666986" cy="276338"/>
          </a:xfrm>
          <a:custGeom>
            <a:avLst/>
            <a:gdLst/>
            <a:ahLst/>
            <a:cxnLst/>
            <a:rect r="r" b="b" t="t" l="l"/>
            <a:pathLst>
              <a:path h="276338" w="2666986">
                <a:moveTo>
                  <a:pt x="0" y="0"/>
                </a:moveTo>
                <a:lnTo>
                  <a:pt x="2666986" y="0"/>
                </a:lnTo>
                <a:lnTo>
                  <a:pt x="2666986" y="276338"/>
                </a:lnTo>
                <a:lnTo>
                  <a:pt x="0" y="276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702" r="0" b="-1702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0" y="653144"/>
            <a:ext cx="7760826" cy="9633856"/>
            <a:chOff x="0" y="0"/>
            <a:chExt cx="10347768" cy="128451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347706" cy="12845161"/>
            </a:xfrm>
            <a:custGeom>
              <a:avLst/>
              <a:gdLst/>
              <a:ahLst/>
              <a:cxnLst/>
              <a:rect r="r" b="b" t="t" l="l"/>
              <a:pathLst>
                <a:path h="12845161" w="10347706">
                  <a:moveTo>
                    <a:pt x="0" y="0"/>
                  </a:moveTo>
                  <a:lnTo>
                    <a:pt x="10347706" y="0"/>
                  </a:lnTo>
                  <a:lnTo>
                    <a:pt x="10347706" y="12845161"/>
                  </a:lnTo>
                  <a:lnTo>
                    <a:pt x="0" y="12845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171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8324613" y="1581712"/>
            <a:ext cx="1365711" cy="1365711"/>
            <a:chOff x="0" y="0"/>
            <a:chExt cx="1820948" cy="182094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50800" y="50800"/>
              <a:ext cx="1719326" cy="1719326"/>
            </a:xfrm>
            <a:custGeom>
              <a:avLst/>
              <a:gdLst/>
              <a:ahLst/>
              <a:cxnLst/>
              <a:rect r="r" b="b" t="t" l="l"/>
              <a:pathLst>
                <a:path h="1719326" w="1719326">
                  <a:moveTo>
                    <a:pt x="0" y="859663"/>
                  </a:moveTo>
                  <a:cubicBezTo>
                    <a:pt x="0" y="384937"/>
                    <a:pt x="384937" y="0"/>
                    <a:pt x="859663" y="0"/>
                  </a:cubicBezTo>
                  <a:cubicBezTo>
                    <a:pt x="1334389" y="0"/>
                    <a:pt x="1719326" y="384937"/>
                    <a:pt x="1719326" y="859663"/>
                  </a:cubicBezTo>
                  <a:cubicBezTo>
                    <a:pt x="1719326" y="1334389"/>
                    <a:pt x="1334389" y="1719326"/>
                    <a:pt x="859663" y="1719326"/>
                  </a:cubicBezTo>
                  <a:cubicBezTo>
                    <a:pt x="384937" y="1719326"/>
                    <a:pt x="0" y="1334516"/>
                    <a:pt x="0" y="859663"/>
                  </a:cubicBezTo>
                  <a:close/>
                </a:path>
              </a:pathLst>
            </a:custGeom>
            <a:solidFill>
              <a:srgbClr val="FFCC33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20926" cy="1820926"/>
            </a:xfrm>
            <a:custGeom>
              <a:avLst/>
              <a:gdLst/>
              <a:ahLst/>
              <a:cxnLst/>
              <a:rect r="r" b="b" t="t" l="l"/>
              <a:pathLst>
                <a:path h="1820926" w="1820926">
                  <a:moveTo>
                    <a:pt x="0" y="910463"/>
                  </a:moveTo>
                  <a:cubicBezTo>
                    <a:pt x="0" y="407670"/>
                    <a:pt x="407670" y="0"/>
                    <a:pt x="910463" y="0"/>
                  </a:cubicBezTo>
                  <a:lnTo>
                    <a:pt x="910463" y="50800"/>
                  </a:lnTo>
                  <a:lnTo>
                    <a:pt x="910463" y="0"/>
                  </a:lnTo>
                  <a:cubicBezTo>
                    <a:pt x="1413256" y="0"/>
                    <a:pt x="1820926" y="407670"/>
                    <a:pt x="1820926" y="910463"/>
                  </a:cubicBezTo>
                  <a:cubicBezTo>
                    <a:pt x="1820926" y="1413256"/>
                    <a:pt x="1413256" y="1820926"/>
                    <a:pt x="910463" y="1820926"/>
                  </a:cubicBezTo>
                  <a:lnTo>
                    <a:pt x="910463" y="1770126"/>
                  </a:lnTo>
                  <a:lnTo>
                    <a:pt x="910463" y="1820926"/>
                  </a:lnTo>
                  <a:cubicBezTo>
                    <a:pt x="407670" y="1820926"/>
                    <a:pt x="0" y="1413256"/>
                    <a:pt x="0" y="910463"/>
                  </a:cubicBezTo>
                  <a:lnTo>
                    <a:pt x="50800" y="910463"/>
                  </a:lnTo>
                  <a:lnTo>
                    <a:pt x="94488" y="936371"/>
                  </a:lnTo>
                  <a:cubicBezTo>
                    <a:pt x="82804" y="956056"/>
                    <a:pt x="59436" y="965454"/>
                    <a:pt x="37338" y="959485"/>
                  </a:cubicBezTo>
                  <a:cubicBezTo>
                    <a:pt x="15240" y="953516"/>
                    <a:pt x="0" y="933323"/>
                    <a:pt x="0" y="910463"/>
                  </a:cubicBezTo>
                  <a:moveTo>
                    <a:pt x="101600" y="910463"/>
                  </a:moveTo>
                  <a:lnTo>
                    <a:pt x="50800" y="910463"/>
                  </a:lnTo>
                  <a:lnTo>
                    <a:pt x="7112" y="884555"/>
                  </a:lnTo>
                  <a:cubicBezTo>
                    <a:pt x="18796" y="864870"/>
                    <a:pt x="42164" y="855472"/>
                    <a:pt x="64262" y="861441"/>
                  </a:cubicBezTo>
                  <a:cubicBezTo>
                    <a:pt x="86360" y="867410"/>
                    <a:pt x="101600" y="887603"/>
                    <a:pt x="101600" y="910463"/>
                  </a:cubicBezTo>
                  <a:cubicBezTo>
                    <a:pt x="101600" y="1357249"/>
                    <a:pt x="463804" y="1719326"/>
                    <a:pt x="910463" y="1719326"/>
                  </a:cubicBezTo>
                  <a:cubicBezTo>
                    <a:pt x="1357122" y="1719326"/>
                    <a:pt x="1719326" y="1357122"/>
                    <a:pt x="1719326" y="910463"/>
                  </a:cubicBezTo>
                  <a:lnTo>
                    <a:pt x="1770126" y="910463"/>
                  </a:lnTo>
                  <a:lnTo>
                    <a:pt x="1719326" y="910463"/>
                  </a:lnTo>
                  <a:cubicBezTo>
                    <a:pt x="1719326" y="463804"/>
                    <a:pt x="1357249" y="101600"/>
                    <a:pt x="910463" y="101600"/>
                  </a:cubicBezTo>
                  <a:lnTo>
                    <a:pt x="910463" y="50800"/>
                  </a:lnTo>
                  <a:lnTo>
                    <a:pt x="910463" y="101600"/>
                  </a:lnTo>
                  <a:cubicBezTo>
                    <a:pt x="463804" y="101600"/>
                    <a:pt x="101600" y="463804"/>
                    <a:pt x="101600" y="91046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8324613" y="3227832"/>
            <a:ext cx="1365711" cy="1365711"/>
            <a:chOff x="0" y="0"/>
            <a:chExt cx="1820948" cy="182094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50800" y="50800"/>
              <a:ext cx="1719326" cy="1719326"/>
            </a:xfrm>
            <a:custGeom>
              <a:avLst/>
              <a:gdLst/>
              <a:ahLst/>
              <a:cxnLst/>
              <a:rect r="r" b="b" t="t" l="l"/>
              <a:pathLst>
                <a:path h="1719326" w="1719326">
                  <a:moveTo>
                    <a:pt x="0" y="859663"/>
                  </a:moveTo>
                  <a:cubicBezTo>
                    <a:pt x="0" y="384937"/>
                    <a:pt x="384937" y="0"/>
                    <a:pt x="859663" y="0"/>
                  </a:cubicBezTo>
                  <a:cubicBezTo>
                    <a:pt x="1334389" y="0"/>
                    <a:pt x="1719326" y="384937"/>
                    <a:pt x="1719326" y="859663"/>
                  </a:cubicBezTo>
                  <a:cubicBezTo>
                    <a:pt x="1719326" y="1334389"/>
                    <a:pt x="1334389" y="1719326"/>
                    <a:pt x="859663" y="1719326"/>
                  </a:cubicBezTo>
                  <a:cubicBezTo>
                    <a:pt x="384937" y="1719326"/>
                    <a:pt x="0" y="1334516"/>
                    <a:pt x="0" y="859663"/>
                  </a:cubicBezTo>
                  <a:close/>
                </a:path>
              </a:pathLst>
            </a:custGeom>
            <a:solidFill>
              <a:srgbClr val="FFCC33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820926" cy="1820926"/>
            </a:xfrm>
            <a:custGeom>
              <a:avLst/>
              <a:gdLst/>
              <a:ahLst/>
              <a:cxnLst/>
              <a:rect r="r" b="b" t="t" l="l"/>
              <a:pathLst>
                <a:path h="1820926" w="1820926">
                  <a:moveTo>
                    <a:pt x="0" y="910463"/>
                  </a:moveTo>
                  <a:cubicBezTo>
                    <a:pt x="0" y="407670"/>
                    <a:pt x="407670" y="0"/>
                    <a:pt x="910463" y="0"/>
                  </a:cubicBezTo>
                  <a:lnTo>
                    <a:pt x="910463" y="50800"/>
                  </a:lnTo>
                  <a:lnTo>
                    <a:pt x="910463" y="0"/>
                  </a:lnTo>
                  <a:cubicBezTo>
                    <a:pt x="1413256" y="0"/>
                    <a:pt x="1820926" y="407670"/>
                    <a:pt x="1820926" y="910463"/>
                  </a:cubicBezTo>
                  <a:cubicBezTo>
                    <a:pt x="1820926" y="1413256"/>
                    <a:pt x="1413256" y="1820926"/>
                    <a:pt x="910463" y="1820926"/>
                  </a:cubicBezTo>
                  <a:lnTo>
                    <a:pt x="910463" y="1770126"/>
                  </a:lnTo>
                  <a:lnTo>
                    <a:pt x="910463" y="1820926"/>
                  </a:lnTo>
                  <a:cubicBezTo>
                    <a:pt x="407670" y="1820926"/>
                    <a:pt x="0" y="1413256"/>
                    <a:pt x="0" y="910463"/>
                  </a:cubicBezTo>
                  <a:lnTo>
                    <a:pt x="50800" y="910463"/>
                  </a:lnTo>
                  <a:lnTo>
                    <a:pt x="94488" y="936371"/>
                  </a:lnTo>
                  <a:cubicBezTo>
                    <a:pt x="82804" y="956056"/>
                    <a:pt x="59436" y="965454"/>
                    <a:pt x="37338" y="959485"/>
                  </a:cubicBezTo>
                  <a:cubicBezTo>
                    <a:pt x="15240" y="953516"/>
                    <a:pt x="0" y="933323"/>
                    <a:pt x="0" y="910463"/>
                  </a:cubicBezTo>
                  <a:moveTo>
                    <a:pt x="101600" y="910463"/>
                  </a:moveTo>
                  <a:lnTo>
                    <a:pt x="50800" y="910463"/>
                  </a:lnTo>
                  <a:lnTo>
                    <a:pt x="7112" y="884555"/>
                  </a:lnTo>
                  <a:cubicBezTo>
                    <a:pt x="18796" y="864870"/>
                    <a:pt x="42164" y="855472"/>
                    <a:pt x="64262" y="861441"/>
                  </a:cubicBezTo>
                  <a:cubicBezTo>
                    <a:pt x="86360" y="867410"/>
                    <a:pt x="101600" y="887603"/>
                    <a:pt x="101600" y="910463"/>
                  </a:cubicBezTo>
                  <a:cubicBezTo>
                    <a:pt x="101600" y="1357249"/>
                    <a:pt x="463804" y="1719326"/>
                    <a:pt x="910463" y="1719326"/>
                  </a:cubicBezTo>
                  <a:cubicBezTo>
                    <a:pt x="1357122" y="1719326"/>
                    <a:pt x="1719326" y="1357122"/>
                    <a:pt x="1719326" y="910463"/>
                  </a:cubicBezTo>
                  <a:lnTo>
                    <a:pt x="1770126" y="910463"/>
                  </a:lnTo>
                  <a:lnTo>
                    <a:pt x="1719326" y="910463"/>
                  </a:lnTo>
                  <a:cubicBezTo>
                    <a:pt x="1719326" y="463804"/>
                    <a:pt x="1357249" y="101600"/>
                    <a:pt x="910463" y="101600"/>
                  </a:cubicBezTo>
                  <a:lnTo>
                    <a:pt x="910463" y="50800"/>
                  </a:lnTo>
                  <a:lnTo>
                    <a:pt x="910463" y="101600"/>
                  </a:lnTo>
                  <a:cubicBezTo>
                    <a:pt x="463804" y="101600"/>
                    <a:pt x="101600" y="463804"/>
                    <a:pt x="101600" y="91046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8324613" y="4873950"/>
            <a:ext cx="1365711" cy="1365711"/>
            <a:chOff x="0" y="0"/>
            <a:chExt cx="1820948" cy="182094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50800" y="50800"/>
              <a:ext cx="1719326" cy="1719326"/>
            </a:xfrm>
            <a:custGeom>
              <a:avLst/>
              <a:gdLst/>
              <a:ahLst/>
              <a:cxnLst/>
              <a:rect r="r" b="b" t="t" l="l"/>
              <a:pathLst>
                <a:path h="1719326" w="1719326">
                  <a:moveTo>
                    <a:pt x="0" y="859663"/>
                  </a:moveTo>
                  <a:cubicBezTo>
                    <a:pt x="0" y="384937"/>
                    <a:pt x="384937" y="0"/>
                    <a:pt x="859663" y="0"/>
                  </a:cubicBezTo>
                  <a:cubicBezTo>
                    <a:pt x="1334389" y="0"/>
                    <a:pt x="1719326" y="384937"/>
                    <a:pt x="1719326" y="859663"/>
                  </a:cubicBezTo>
                  <a:cubicBezTo>
                    <a:pt x="1719326" y="1334389"/>
                    <a:pt x="1334389" y="1719326"/>
                    <a:pt x="859663" y="1719326"/>
                  </a:cubicBezTo>
                  <a:cubicBezTo>
                    <a:pt x="384937" y="1719326"/>
                    <a:pt x="0" y="1334516"/>
                    <a:pt x="0" y="859663"/>
                  </a:cubicBezTo>
                  <a:close/>
                </a:path>
              </a:pathLst>
            </a:custGeom>
            <a:solidFill>
              <a:srgbClr val="FFCC33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820926" cy="1820926"/>
            </a:xfrm>
            <a:custGeom>
              <a:avLst/>
              <a:gdLst/>
              <a:ahLst/>
              <a:cxnLst/>
              <a:rect r="r" b="b" t="t" l="l"/>
              <a:pathLst>
                <a:path h="1820926" w="1820926">
                  <a:moveTo>
                    <a:pt x="0" y="910463"/>
                  </a:moveTo>
                  <a:cubicBezTo>
                    <a:pt x="0" y="407670"/>
                    <a:pt x="407670" y="0"/>
                    <a:pt x="910463" y="0"/>
                  </a:cubicBezTo>
                  <a:lnTo>
                    <a:pt x="910463" y="50800"/>
                  </a:lnTo>
                  <a:lnTo>
                    <a:pt x="910463" y="0"/>
                  </a:lnTo>
                  <a:cubicBezTo>
                    <a:pt x="1413256" y="0"/>
                    <a:pt x="1820926" y="407670"/>
                    <a:pt x="1820926" y="910463"/>
                  </a:cubicBezTo>
                  <a:cubicBezTo>
                    <a:pt x="1820926" y="1413256"/>
                    <a:pt x="1413256" y="1820926"/>
                    <a:pt x="910463" y="1820926"/>
                  </a:cubicBezTo>
                  <a:lnTo>
                    <a:pt x="910463" y="1770126"/>
                  </a:lnTo>
                  <a:lnTo>
                    <a:pt x="910463" y="1820926"/>
                  </a:lnTo>
                  <a:cubicBezTo>
                    <a:pt x="407670" y="1820926"/>
                    <a:pt x="0" y="1413256"/>
                    <a:pt x="0" y="910463"/>
                  </a:cubicBezTo>
                  <a:lnTo>
                    <a:pt x="50800" y="910463"/>
                  </a:lnTo>
                  <a:lnTo>
                    <a:pt x="94488" y="936371"/>
                  </a:lnTo>
                  <a:cubicBezTo>
                    <a:pt x="82804" y="956056"/>
                    <a:pt x="59436" y="965454"/>
                    <a:pt x="37338" y="959485"/>
                  </a:cubicBezTo>
                  <a:cubicBezTo>
                    <a:pt x="15240" y="953516"/>
                    <a:pt x="0" y="933323"/>
                    <a:pt x="0" y="910463"/>
                  </a:cubicBezTo>
                  <a:moveTo>
                    <a:pt x="101600" y="910463"/>
                  </a:moveTo>
                  <a:lnTo>
                    <a:pt x="50800" y="910463"/>
                  </a:lnTo>
                  <a:lnTo>
                    <a:pt x="7112" y="884555"/>
                  </a:lnTo>
                  <a:cubicBezTo>
                    <a:pt x="18796" y="864870"/>
                    <a:pt x="42164" y="855472"/>
                    <a:pt x="64262" y="861441"/>
                  </a:cubicBezTo>
                  <a:cubicBezTo>
                    <a:pt x="86360" y="867410"/>
                    <a:pt x="101600" y="887603"/>
                    <a:pt x="101600" y="910463"/>
                  </a:cubicBezTo>
                  <a:cubicBezTo>
                    <a:pt x="101600" y="1357249"/>
                    <a:pt x="463804" y="1719326"/>
                    <a:pt x="910463" y="1719326"/>
                  </a:cubicBezTo>
                  <a:cubicBezTo>
                    <a:pt x="1357122" y="1719326"/>
                    <a:pt x="1719326" y="1357122"/>
                    <a:pt x="1719326" y="910463"/>
                  </a:cubicBezTo>
                  <a:lnTo>
                    <a:pt x="1770126" y="910463"/>
                  </a:lnTo>
                  <a:lnTo>
                    <a:pt x="1719326" y="910463"/>
                  </a:lnTo>
                  <a:cubicBezTo>
                    <a:pt x="1719326" y="463804"/>
                    <a:pt x="1357249" y="101600"/>
                    <a:pt x="910463" y="101600"/>
                  </a:cubicBezTo>
                  <a:lnTo>
                    <a:pt x="910463" y="50800"/>
                  </a:lnTo>
                  <a:lnTo>
                    <a:pt x="910463" y="101600"/>
                  </a:lnTo>
                  <a:cubicBezTo>
                    <a:pt x="463804" y="101600"/>
                    <a:pt x="101600" y="463804"/>
                    <a:pt x="101600" y="91046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8324613" y="6520066"/>
            <a:ext cx="1365711" cy="1365711"/>
            <a:chOff x="0" y="0"/>
            <a:chExt cx="1820948" cy="182094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50800" y="50800"/>
              <a:ext cx="1719326" cy="1719326"/>
            </a:xfrm>
            <a:custGeom>
              <a:avLst/>
              <a:gdLst/>
              <a:ahLst/>
              <a:cxnLst/>
              <a:rect r="r" b="b" t="t" l="l"/>
              <a:pathLst>
                <a:path h="1719326" w="1719326">
                  <a:moveTo>
                    <a:pt x="0" y="859663"/>
                  </a:moveTo>
                  <a:cubicBezTo>
                    <a:pt x="0" y="384937"/>
                    <a:pt x="384937" y="0"/>
                    <a:pt x="859663" y="0"/>
                  </a:cubicBezTo>
                  <a:cubicBezTo>
                    <a:pt x="1334389" y="0"/>
                    <a:pt x="1719326" y="384937"/>
                    <a:pt x="1719326" y="859663"/>
                  </a:cubicBezTo>
                  <a:cubicBezTo>
                    <a:pt x="1719326" y="1334389"/>
                    <a:pt x="1334389" y="1719326"/>
                    <a:pt x="859663" y="1719326"/>
                  </a:cubicBezTo>
                  <a:cubicBezTo>
                    <a:pt x="384937" y="1719326"/>
                    <a:pt x="0" y="1334516"/>
                    <a:pt x="0" y="859663"/>
                  </a:cubicBezTo>
                  <a:close/>
                </a:path>
              </a:pathLst>
            </a:custGeom>
            <a:solidFill>
              <a:srgbClr val="FFCC33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820926" cy="1820926"/>
            </a:xfrm>
            <a:custGeom>
              <a:avLst/>
              <a:gdLst/>
              <a:ahLst/>
              <a:cxnLst/>
              <a:rect r="r" b="b" t="t" l="l"/>
              <a:pathLst>
                <a:path h="1820926" w="1820926">
                  <a:moveTo>
                    <a:pt x="0" y="910463"/>
                  </a:moveTo>
                  <a:cubicBezTo>
                    <a:pt x="0" y="407670"/>
                    <a:pt x="407670" y="0"/>
                    <a:pt x="910463" y="0"/>
                  </a:cubicBezTo>
                  <a:lnTo>
                    <a:pt x="910463" y="50800"/>
                  </a:lnTo>
                  <a:lnTo>
                    <a:pt x="910463" y="0"/>
                  </a:lnTo>
                  <a:cubicBezTo>
                    <a:pt x="1413256" y="0"/>
                    <a:pt x="1820926" y="407670"/>
                    <a:pt x="1820926" y="910463"/>
                  </a:cubicBezTo>
                  <a:cubicBezTo>
                    <a:pt x="1820926" y="1413256"/>
                    <a:pt x="1413256" y="1820926"/>
                    <a:pt x="910463" y="1820926"/>
                  </a:cubicBezTo>
                  <a:lnTo>
                    <a:pt x="910463" y="1770126"/>
                  </a:lnTo>
                  <a:lnTo>
                    <a:pt x="910463" y="1820926"/>
                  </a:lnTo>
                  <a:cubicBezTo>
                    <a:pt x="407670" y="1820926"/>
                    <a:pt x="0" y="1413256"/>
                    <a:pt x="0" y="910463"/>
                  </a:cubicBezTo>
                  <a:lnTo>
                    <a:pt x="50800" y="910463"/>
                  </a:lnTo>
                  <a:lnTo>
                    <a:pt x="94488" y="936371"/>
                  </a:lnTo>
                  <a:cubicBezTo>
                    <a:pt x="82804" y="956056"/>
                    <a:pt x="59436" y="965454"/>
                    <a:pt x="37338" y="959485"/>
                  </a:cubicBezTo>
                  <a:cubicBezTo>
                    <a:pt x="15240" y="953516"/>
                    <a:pt x="0" y="933323"/>
                    <a:pt x="0" y="910463"/>
                  </a:cubicBezTo>
                  <a:moveTo>
                    <a:pt x="101600" y="910463"/>
                  </a:moveTo>
                  <a:lnTo>
                    <a:pt x="50800" y="910463"/>
                  </a:lnTo>
                  <a:lnTo>
                    <a:pt x="7112" y="884555"/>
                  </a:lnTo>
                  <a:cubicBezTo>
                    <a:pt x="18796" y="864870"/>
                    <a:pt x="42164" y="855472"/>
                    <a:pt x="64262" y="861441"/>
                  </a:cubicBezTo>
                  <a:cubicBezTo>
                    <a:pt x="86360" y="867410"/>
                    <a:pt x="101600" y="887603"/>
                    <a:pt x="101600" y="910463"/>
                  </a:cubicBezTo>
                  <a:cubicBezTo>
                    <a:pt x="101600" y="1357249"/>
                    <a:pt x="463804" y="1719326"/>
                    <a:pt x="910463" y="1719326"/>
                  </a:cubicBezTo>
                  <a:cubicBezTo>
                    <a:pt x="1357122" y="1719326"/>
                    <a:pt x="1719326" y="1357122"/>
                    <a:pt x="1719326" y="910463"/>
                  </a:cubicBezTo>
                  <a:lnTo>
                    <a:pt x="1770126" y="910463"/>
                  </a:lnTo>
                  <a:lnTo>
                    <a:pt x="1719326" y="910463"/>
                  </a:lnTo>
                  <a:cubicBezTo>
                    <a:pt x="1719326" y="463804"/>
                    <a:pt x="1357249" y="101600"/>
                    <a:pt x="910463" y="101600"/>
                  </a:cubicBezTo>
                  <a:lnTo>
                    <a:pt x="910463" y="50800"/>
                  </a:lnTo>
                  <a:lnTo>
                    <a:pt x="910463" y="101600"/>
                  </a:lnTo>
                  <a:cubicBezTo>
                    <a:pt x="463804" y="101600"/>
                    <a:pt x="101600" y="463804"/>
                    <a:pt x="101600" y="91046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8324613" y="8166188"/>
            <a:ext cx="1365711" cy="1365711"/>
            <a:chOff x="0" y="0"/>
            <a:chExt cx="1820948" cy="182094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50800" y="50800"/>
              <a:ext cx="1719326" cy="1719326"/>
            </a:xfrm>
            <a:custGeom>
              <a:avLst/>
              <a:gdLst/>
              <a:ahLst/>
              <a:cxnLst/>
              <a:rect r="r" b="b" t="t" l="l"/>
              <a:pathLst>
                <a:path h="1719326" w="1719326">
                  <a:moveTo>
                    <a:pt x="0" y="859663"/>
                  </a:moveTo>
                  <a:cubicBezTo>
                    <a:pt x="0" y="384937"/>
                    <a:pt x="384937" y="0"/>
                    <a:pt x="859663" y="0"/>
                  </a:cubicBezTo>
                  <a:cubicBezTo>
                    <a:pt x="1334389" y="0"/>
                    <a:pt x="1719326" y="384937"/>
                    <a:pt x="1719326" y="859663"/>
                  </a:cubicBezTo>
                  <a:cubicBezTo>
                    <a:pt x="1719326" y="1334389"/>
                    <a:pt x="1334389" y="1719326"/>
                    <a:pt x="859663" y="1719326"/>
                  </a:cubicBezTo>
                  <a:cubicBezTo>
                    <a:pt x="384937" y="1719326"/>
                    <a:pt x="0" y="1334516"/>
                    <a:pt x="0" y="859663"/>
                  </a:cubicBezTo>
                  <a:close/>
                </a:path>
              </a:pathLst>
            </a:custGeom>
            <a:solidFill>
              <a:srgbClr val="FFCC33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820926" cy="1820926"/>
            </a:xfrm>
            <a:custGeom>
              <a:avLst/>
              <a:gdLst/>
              <a:ahLst/>
              <a:cxnLst/>
              <a:rect r="r" b="b" t="t" l="l"/>
              <a:pathLst>
                <a:path h="1820926" w="1820926">
                  <a:moveTo>
                    <a:pt x="0" y="910463"/>
                  </a:moveTo>
                  <a:cubicBezTo>
                    <a:pt x="0" y="407670"/>
                    <a:pt x="407670" y="0"/>
                    <a:pt x="910463" y="0"/>
                  </a:cubicBezTo>
                  <a:lnTo>
                    <a:pt x="910463" y="50800"/>
                  </a:lnTo>
                  <a:lnTo>
                    <a:pt x="910463" y="0"/>
                  </a:lnTo>
                  <a:cubicBezTo>
                    <a:pt x="1413256" y="0"/>
                    <a:pt x="1820926" y="407670"/>
                    <a:pt x="1820926" y="910463"/>
                  </a:cubicBezTo>
                  <a:cubicBezTo>
                    <a:pt x="1820926" y="1413256"/>
                    <a:pt x="1413256" y="1820926"/>
                    <a:pt x="910463" y="1820926"/>
                  </a:cubicBezTo>
                  <a:lnTo>
                    <a:pt x="910463" y="1770126"/>
                  </a:lnTo>
                  <a:lnTo>
                    <a:pt x="910463" y="1820926"/>
                  </a:lnTo>
                  <a:cubicBezTo>
                    <a:pt x="407670" y="1820926"/>
                    <a:pt x="0" y="1413256"/>
                    <a:pt x="0" y="910463"/>
                  </a:cubicBezTo>
                  <a:lnTo>
                    <a:pt x="50800" y="910463"/>
                  </a:lnTo>
                  <a:lnTo>
                    <a:pt x="94488" y="936371"/>
                  </a:lnTo>
                  <a:cubicBezTo>
                    <a:pt x="82804" y="956056"/>
                    <a:pt x="59436" y="965454"/>
                    <a:pt x="37338" y="959485"/>
                  </a:cubicBezTo>
                  <a:cubicBezTo>
                    <a:pt x="15240" y="953516"/>
                    <a:pt x="0" y="933323"/>
                    <a:pt x="0" y="910463"/>
                  </a:cubicBezTo>
                  <a:moveTo>
                    <a:pt x="101600" y="910463"/>
                  </a:moveTo>
                  <a:lnTo>
                    <a:pt x="50800" y="910463"/>
                  </a:lnTo>
                  <a:lnTo>
                    <a:pt x="7112" y="884555"/>
                  </a:lnTo>
                  <a:cubicBezTo>
                    <a:pt x="18796" y="864870"/>
                    <a:pt x="42164" y="855472"/>
                    <a:pt x="64262" y="861441"/>
                  </a:cubicBezTo>
                  <a:cubicBezTo>
                    <a:pt x="86360" y="867410"/>
                    <a:pt x="101600" y="887603"/>
                    <a:pt x="101600" y="910463"/>
                  </a:cubicBezTo>
                  <a:cubicBezTo>
                    <a:pt x="101600" y="1357249"/>
                    <a:pt x="463804" y="1719326"/>
                    <a:pt x="910463" y="1719326"/>
                  </a:cubicBezTo>
                  <a:cubicBezTo>
                    <a:pt x="1357122" y="1719326"/>
                    <a:pt x="1719326" y="1357122"/>
                    <a:pt x="1719326" y="910463"/>
                  </a:cubicBezTo>
                  <a:lnTo>
                    <a:pt x="1770126" y="910463"/>
                  </a:lnTo>
                  <a:lnTo>
                    <a:pt x="1719326" y="910463"/>
                  </a:lnTo>
                  <a:cubicBezTo>
                    <a:pt x="1719326" y="463804"/>
                    <a:pt x="1357249" y="101600"/>
                    <a:pt x="910463" y="101600"/>
                  </a:cubicBezTo>
                  <a:lnTo>
                    <a:pt x="910463" y="50800"/>
                  </a:lnTo>
                  <a:lnTo>
                    <a:pt x="910463" y="101600"/>
                  </a:lnTo>
                  <a:cubicBezTo>
                    <a:pt x="463804" y="101600"/>
                    <a:pt x="101600" y="463804"/>
                    <a:pt x="101600" y="91046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653144"/>
            <a:ext cx="18288000" cy="68578"/>
            <a:chOff x="0" y="0"/>
            <a:chExt cx="24384000" cy="9143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4384000" cy="91440"/>
            </a:xfrm>
            <a:custGeom>
              <a:avLst/>
              <a:gdLst/>
              <a:ahLst/>
              <a:cxnLst/>
              <a:rect r="r" b="b" t="t" l="l"/>
              <a:pathLst>
                <a:path h="9144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0E1624"/>
            </a:solidFill>
          </p:spPr>
        </p:sp>
      </p:grpSp>
      <p:sp>
        <p:nvSpPr>
          <p:cNvPr name="AutoShape 30" id="30"/>
          <p:cNvSpPr/>
          <p:nvPr/>
        </p:nvSpPr>
        <p:spPr>
          <a:xfrm rot="10694248">
            <a:off x="6983634" y="1135419"/>
            <a:ext cx="786936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rot="-5376913">
            <a:off x="-966037" y="3414631"/>
            <a:ext cx="2846471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32" id="32"/>
          <p:cNvSpPr/>
          <p:nvPr/>
        </p:nvSpPr>
        <p:spPr>
          <a:xfrm rot="-5327324">
            <a:off x="6541235" y="1563590"/>
            <a:ext cx="904285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 rot="10787307">
            <a:off x="447618" y="2003529"/>
            <a:ext cx="655534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4" id="34"/>
          <p:cNvGrpSpPr/>
          <p:nvPr/>
        </p:nvGrpSpPr>
        <p:grpSpPr>
          <a:xfrm rot="0">
            <a:off x="466756" y="5143500"/>
            <a:ext cx="5208992" cy="2260305"/>
            <a:chOff x="0" y="0"/>
            <a:chExt cx="6945322" cy="301374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6945322" cy="3013740"/>
            </a:xfrm>
            <a:custGeom>
              <a:avLst/>
              <a:gdLst/>
              <a:ahLst/>
              <a:cxnLst/>
              <a:rect r="r" b="b" t="t" l="l"/>
              <a:pathLst>
                <a:path h="3013740" w="6945322">
                  <a:moveTo>
                    <a:pt x="0" y="0"/>
                  </a:moveTo>
                  <a:lnTo>
                    <a:pt x="6945322" y="0"/>
                  </a:lnTo>
                  <a:lnTo>
                    <a:pt x="6945322" y="3013740"/>
                  </a:lnTo>
                  <a:lnTo>
                    <a:pt x="0" y="30137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76200"/>
              <a:ext cx="6945322" cy="293754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sz="60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PROJECT DETAILS</a:t>
              </a:r>
            </a:p>
          </p:txBody>
        </p:sp>
      </p:grpSp>
      <p:sp>
        <p:nvSpPr>
          <p:cNvPr name="Freeform 37" id="37" descr="Gears outline"/>
          <p:cNvSpPr/>
          <p:nvPr/>
        </p:nvSpPr>
        <p:spPr>
          <a:xfrm flipH="false" flipV="false" rot="0">
            <a:off x="8583441" y="1840540"/>
            <a:ext cx="848056" cy="848057"/>
          </a:xfrm>
          <a:custGeom>
            <a:avLst/>
            <a:gdLst/>
            <a:ahLst/>
            <a:cxnLst/>
            <a:rect r="r" b="b" t="t" l="l"/>
            <a:pathLst>
              <a:path h="848057" w="848056">
                <a:moveTo>
                  <a:pt x="0" y="0"/>
                </a:moveTo>
                <a:lnTo>
                  <a:pt x="848057" y="0"/>
                </a:lnTo>
                <a:lnTo>
                  <a:pt x="848057" y="848057"/>
                </a:lnTo>
                <a:lnTo>
                  <a:pt x="0" y="8480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 descr="Gears outline"/>
          <p:cNvSpPr/>
          <p:nvPr/>
        </p:nvSpPr>
        <p:spPr>
          <a:xfrm flipH="false" flipV="false" rot="0">
            <a:off x="8583441" y="3486658"/>
            <a:ext cx="848056" cy="848056"/>
          </a:xfrm>
          <a:custGeom>
            <a:avLst/>
            <a:gdLst/>
            <a:ahLst/>
            <a:cxnLst/>
            <a:rect r="r" b="b" t="t" l="l"/>
            <a:pathLst>
              <a:path h="848056" w="848056">
                <a:moveTo>
                  <a:pt x="0" y="0"/>
                </a:moveTo>
                <a:lnTo>
                  <a:pt x="848057" y="0"/>
                </a:lnTo>
                <a:lnTo>
                  <a:pt x="848057" y="848057"/>
                </a:lnTo>
                <a:lnTo>
                  <a:pt x="0" y="8480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 descr="Gears outline"/>
          <p:cNvSpPr/>
          <p:nvPr/>
        </p:nvSpPr>
        <p:spPr>
          <a:xfrm flipH="false" flipV="false" rot="0">
            <a:off x="8583441" y="5132776"/>
            <a:ext cx="848056" cy="848056"/>
          </a:xfrm>
          <a:custGeom>
            <a:avLst/>
            <a:gdLst/>
            <a:ahLst/>
            <a:cxnLst/>
            <a:rect r="r" b="b" t="t" l="l"/>
            <a:pathLst>
              <a:path h="848056" w="848056">
                <a:moveTo>
                  <a:pt x="0" y="0"/>
                </a:moveTo>
                <a:lnTo>
                  <a:pt x="848057" y="0"/>
                </a:lnTo>
                <a:lnTo>
                  <a:pt x="848057" y="848057"/>
                </a:lnTo>
                <a:lnTo>
                  <a:pt x="0" y="8480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40" t="0" r="-140" b="-280"/>
            </a:stretch>
          </a:blipFill>
        </p:spPr>
      </p:sp>
      <p:sp>
        <p:nvSpPr>
          <p:cNvPr name="Freeform 40" id="40" descr="Gears outline"/>
          <p:cNvSpPr/>
          <p:nvPr/>
        </p:nvSpPr>
        <p:spPr>
          <a:xfrm flipH="false" flipV="false" rot="0">
            <a:off x="8583441" y="6778894"/>
            <a:ext cx="848056" cy="848056"/>
          </a:xfrm>
          <a:custGeom>
            <a:avLst/>
            <a:gdLst/>
            <a:ahLst/>
            <a:cxnLst/>
            <a:rect r="r" b="b" t="t" l="l"/>
            <a:pathLst>
              <a:path h="848056" w="848056">
                <a:moveTo>
                  <a:pt x="0" y="0"/>
                </a:moveTo>
                <a:lnTo>
                  <a:pt x="848057" y="0"/>
                </a:lnTo>
                <a:lnTo>
                  <a:pt x="848057" y="848057"/>
                </a:lnTo>
                <a:lnTo>
                  <a:pt x="0" y="8480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 descr="Gears outline"/>
          <p:cNvSpPr/>
          <p:nvPr/>
        </p:nvSpPr>
        <p:spPr>
          <a:xfrm flipH="false" flipV="false" rot="0">
            <a:off x="8583441" y="8425014"/>
            <a:ext cx="848056" cy="848056"/>
          </a:xfrm>
          <a:custGeom>
            <a:avLst/>
            <a:gdLst/>
            <a:ahLst/>
            <a:cxnLst/>
            <a:rect r="r" b="b" t="t" l="l"/>
            <a:pathLst>
              <a:path h="848056" w="848056">
                <a:moveTo>
                  <a:pt x="0" y="0"/>
                </a:moveTo>
                <a:lnTo>
                  <a:pt x="848057" y="0"/>
                </a:lnTo>
                <a:lnTo>
                  <a:pt x="848057" y="848056"/>
                </a:lnTo>
                <a:lnTo>
                  <a:pt x="0" y="8480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2" id="42"/>
          <p:cNvSpPr/>
          <p:nvPr/>
        </p:nvSpPr>
        <p:spPr>
          <a:xfrm rot="3473">
            <a:off x="8407715" y="3087628"/>
            <a:ext cx="942785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3" id="43"/>
          <p:cNvSpPr/>
          <p:nvPr/>
        </p:nvSpPr>
        <p:spPr>
          <a:xfrm rot="3473">
            <a:off x="8407715" y="4733748"/>
            <a:ext cx="942785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4" id="44"/>
          <p:cNvSpPr/>
          <p:nvPr/>
        </p:nvSpPr>
        <p:spPr>
          <a:xfrm rot="3473">
            <a:off x="8407715" y="6379868"/>
            <a:ext cx="942785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5" id="45"/>
          <p:cNvSpPr/>
          <p:nvPr/>
        </p:nvSpPr>
        <p:spPr>
          <a:xfrm rot="3473">
            <a:off x="8407715" y="8025987"/>
            <a:ext cx="942785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6" id="46"/>
          <p:cNvSpPr txBox="true"/>
          <p:nvPr/>
        </p:nvSpPr>
        <p:spPr>
          <a:xfrm rot="0">
            <a:off x="9869330" y="2059781"/>
            <a:ext cx="283618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824265" y="3705899"/>
            <a:ext cx="1237536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GOALS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9824265" y="6994230"/>
            <a:ext cx="466451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ARCHITECTURE DIAGRAM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9824265" y="5265284"/>
            <a:ext cx="5762506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DATASET AND PREPROCESSING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9777294" y="8659399"/>
            <a:ext cx="475845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EXPECTED DELIVERABLES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53144"/>
            <a:chOff x="0" y="0"/>
            <a:chExt cx="24384000" cy="8708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870839"/>
            </a:xfrm>
            <a:custGeom>
              <a:avLst/>
              <a:gdLst/>
              <a:ahLst/>
              <a:cxnLst/>
              <a:rect r="r" b="b" t="t" l="l"/>
              <a:pathLst>
                <a:path h="87083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870839"/>
                  </a:lnTo>
                  <a:lnTo>
                    <a:pt x="0" y="870839"/>
                  </a:lnTo>
                  <a:close/>
                </a:path>
              </a:pathLst>
            </a:custGeom>
            <a:solidFill>
              <a:srgbClr val="00336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601697" y="227784"/>
            <a:ext cx="3343275" cy="197576"/>
            <a:chOff x="0" y="0"/>
            <a:chExt cx="4457700" cy="2634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57700" cy="263434"/>
            </a:xfrm>
            <a:custGeom>
              <a:avLst/>
              <a:gdLst/>
              <a:ahLst/>
              <a:cxnLst/>
              <a:rect r="r" b="b" t="t" l="l"/>
              <a:pathLst>
                <a:path h="263434" w="4457700">
                  <a:moveTo>
                    <a:pt x="0" y="0"/>
                  </a:moveTo>
                  <a:lnTo>
                    <a:pt x="4457700" y="0"/>
                  </a:lnTo>
                  <a:lnTo>
                    <a:pt x="4457700" y="263434"/>
                  </a:lnTo>
                  <a:lnTo>
                    <a:pt x="0" y="2634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4457700" cy="26343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620"/>
                </a:lnSpc>
              </a:pPr>
              <a:r>
                <a:rPr lang="en-US" sz="135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University of New Haven</a:t>
              </a:r>
            </a:p>
          </p:txBody>
        </p:sp>
      </p:grpSp>
      <p:sp>
        <p:nvSpPr>
          <p:cNvPr name="AutoShape 7" id="7"/>
          <p:cNvSpPr/>
          <p:nvPr/>
        </p:nvSpPr>
        <p:spPr>
          <a:xfrm rot="5214356">
            <a:off x="17029250" y="326571"/>
            <a:ext cx="352939" cy="0"/>
          </a:xfrm>
          <a:prstGeom prst="line">
            <a:avLst/>
          </a:prstGeom>
          <a:ln cap="rnd" w="9525">
            <a:solidFill>
              <a:srgbClr val="FFCC3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0" y="653144"/>
            <a:ext cx="18288000" cy="68578"/>
            <a:chOff x="0" y="0"/>
            <a:chExt cx="24384000" cy="9143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384000" cy="91440"/>
            </a:xfrm>
            <a:custGeom>
              <a:avLst/>
              <a:gdLst/>
              <a:ahLst/>
              <a:cxnLst/>
              <a:rect r="r" b="b" t="t" l="l"/>
              <a:pathLst>
                <a:path h="9144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0E1624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457202" y="188403"/>
            <a:ext cx="2666986" cy="276338"/>
          </a:xfrm>
          <a:custGeom>
            <a:avLst/>
            <a:gdLst/>
            <a:ahLst/>
            <a:cxnLst/>
            <a:rect r="r" b="b" t="t" l="l"/>
            <a:pathLst>
              <a:path h="276338" w="2666986">
                <a:moveTo>
                  <a:pt x="0" y="0"/>
                </a:moveTo>
                <a:lnTo>
                  <a:pt x="2666986" y="0"/>
                </a:lnTo>
                <a:lnTo>
                  <a:pt x="2666986" y="276338"/>
                </a:lnTo>
                <a:lnTo>
                  <a:pt x="0" y="276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702" r="0" b="-1702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57198" y="857112"/>
            <a:ext cx="17373602" cy="1618640"/>
            <a:chOff x="0" y="0"/>
            <a:chExt cx="23164802" cy="215818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164802" cy="2158187"/>
            </a:xfrm>
            <a:custGeom>
              <a:avLst/>
              <a:gdLst/>
              <a:ahLst/>
              <a:cxnLst/>
              <a:rect r="r" b="b" t="t" l="l"/>
              <a:pathLst>
                <a:path h="2158187" w="23164802">
                  <a:moveTo>
                    <a:pt x="0" y="0"/>
                  </a:moveTo>
                  <a:lnTo>
                    <a:pt x="23164802" y="0"/>
                  </a:lnTo>
                  <a:lnTo>
                    <a:pt x="23164802" y="2158187"/>
                  </a:lnTo>
                  <a:lnTo>
                    <a:pt x="0" y="21581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66675"/>
              <a:ext cx="23164802" cy="209151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184"/>
                </a:lnSpc>
              </a:pPr>
              <a:r>
                <a:rPr lang="en-US" sz="4800" b="true">
                  <a:solidFill>
                    <a:srgbClr val="3F3F3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IN</a:t>
              </a:r>
              <a:r>
                <a:rPr lang="en-US" sz="4800" b="true">
                  <a:solidFill>
                    <a:srgbClr val="3F3F3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TRODUCTION</a:t>
              </a:r>
            </a:p>
            <a:p>
              <a:pPr algn="l">
                <a:lnSpc>
                  <a:spcPts val="5184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57242" y="2704352"/>
            <a:ext cx="15856052" cy="819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82930" indent="-291465" lvl="1">
              <a:lnSpc>
                <a:spcPts val="3240"/>
              </a:lnSpc>
              <a:buFont typeface="Arial"/>
              <a:buChar char="•"/>
            </a:pP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 Statement: Predicting student academic performance for early intervention</a:t>
            </a:r>
          </a:p>
          <a:p>
            <a:pPr algn="ctr">
              <a:lnSpc>
                <a:spcPts val="3240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457194" y="3523502"/>
            <a:ext cx="16261795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82930" indent="-291465" lvl="1">
              <a:lnSpc>
                <a:spcPts val="3240"/>
              </a:lnSpc>
              <a:buFont typeface="Arial"/>
              <a:buChar char="•"/>
            </a:pP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Traditional Approach: Manual analysis with limited scalability and real-time capabilities</a:t>
            </a:r>
          </a:p>
          <a:p>
            <a:pPr algn="ctr">
              <a:lnSpc>
                <a:spcPts val="3240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457194" y="4342652"/>
            <a:ext cx="15114389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82930" indent="-291465" lvl="1">
              <a:lnSpc>
                <a:spcPts val="3240"/>
              </a:lnSpc>
              <a:buFont typeface="Arial"/>
              <a:buChar char="•"/>
            </a:pP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AWS Solution: Cloud-based machine learning pipeline for automated predictions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57194" y="5142752"/>
            <a:ext cx="1473589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82930" indent="-291465" lvl="1">
              <a:lnSpc>
                <a:spcPts val="3240"/>
              </a:lnSpc>
              <a:buFont typeface="Arial"/>
              <a:buChar char="•"/>
            </a:pP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Business Impact: Enables personalized learning and proactive student support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53144"/>
            <a:chOff x="0" y="0"/>
            <a:chExt cx="24384000" cy="8708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870839"/>
            </a:xfrm>
            <a:custGeom>
              <a:avLst/>
              <a:gdLst/>
              <a:ahLst/>
              <a:cxnLst/>
              <a:rect r="r" b="b" t="t" l="l"/>
              <a:pathLst>
                <a:path h="87083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870839"/>
                  </a:lnTo>
                  <a:lnTo>
                    <a:pt x="0" y="870839"/>
                  </a:lnTo>
                  <a:close/>
                </a:path>
              </a:pathLst>
            </a:custGeom>
            <a:solidFill>
              <a:srgbClr val="00336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601697" y="227784"/>
            <a:ext cx="3343275" cy="197576"/>
            <a:chOff x="0" y="0"/>
            <a:chExt cx="4457700" cy="2634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57700" cy="263434"/>
            </a:xfrm>
            <a:custGeom>
              <a:avLst/>
              <a:gdLst/>
              <a:ahLst/>
              <a:cxnLst/>
              <a:rect r="r" b="b" t="t" l="l"/>
              <a:pathLst>
                <a:path h="263434" w="4457700">
                  <a:moveTo>
                    <a:pt x="0" y="0"/>
                  </a:moveTo>
                  <a:lnTo>
                    <a:pt x="4457700" y="0"/>
                  </a:lnTo>
                  <a:lnTo>
                    <a:pt x="4457700" y="263434"/>
                  </a:lnTo>
                  <a:lnTo>
                    <a:pt x="0" y="2634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4457700" cy="26343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620"/>
                </a:lnSpc>
              </a:pPr>
              <a:r>
                <a:rPr lang="en-US" sz="135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University of New Haven</a:t>
              </a:r>
            </a:p>
          </p:txBody>
        </p:sp>
      </p:grpSp>
      <p:sp>
        <p:nvSpPr>
          <p:cNvPr name="AutoShape 7" id="7"/>
          <p:cNvSpPr/>
          <p:nvPr/>
        </p:nvSpPr>
        <p:spPr>
          <a:xfrm rot="5214356">
            <a:off x="17029250" y="326571"/>
            <a:ext cx="352939" cy="0"/>
          </a:xfrm>
          <a:prstGeom prst="line">
            <a:avLst/>
          </a:prstGeom>
          <a:ln cap="rnd" w="9525">
            <a:solidFill>
              <a:srgbClr val="FFCC3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0" y="653144"/>
            <a:ext cx="18288000" cy="68578"/>
            <a:chOff x="0" y="0"/>
            <a:chExt cx="24384000" cy="9143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384000" cy="91440"/>
            </a:xfrm>
            <a:custGeom>
              <a:avLst/>
              <a:gdLst/>
              <a:ahLst/>
              <a:cxnLst/>
              <a:rect r="r" b="b" t="t" l="l"/>
              <a:pathLst>
                <a:path h="9144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0E1624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457202" y="188403"/>
            <a:ext cx="2666986" cy="276338"/>
          </a:xfrm>
          <a:custGeom>
            <a:avLst/>
            <a:gdLst/>
            <a:ahLst/>
            <a:cxnLst/>
            <a:rect r="r" b="b" t="t" l="l"/>
            <a:pathLst>
              <a:path h="276338" w="2666986">
                <a:moveTo>
                  <a:pt x="0" y="0"/>
                </a:moveTo>
                <a:lnTo>
                  <a:pt x="2666986" y="0"/>
                </a:lnTo>
                <a:lnTo>
                  <a:pt x="2666986" y="276338"/>
                </a:lnTo>
                <a:lnTo>
                  <a:pt x="0" y="276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702" r="0" b="-1702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57198" y="857112"/>
            <a:ext cx="17373602" cy="1618640"/>
            <a:chOff x="0" y="0"/>
            <a:chExt cx="23164802" cy="215818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164802" cy="2158187"/>
            </a:xfrm>
            <a:custGeom>
              <a:avLst/>
              <a:gdLst/>
              <a:ahLst/>
              <a:cxnLst/>
              <a:rect r="r" b="b" t="t" l="l"/>
              <a:pathLst>
                <a:path h="2158187" w="23164802">
                  <a:moveTo>
                    <a:pt x="0" y="0"/>
                  </a:moveTo>
                  <a:lnTo>
                    <a:pt x="23164802" y="0"/>
                  </a:lnTo>
                  <a:lnTo>
                    <a:pt x="23164802" y="2158187"/>
                  </a:lnTo>
                  <a:lnTo>
                    <a:pt x="0" y="21581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66675"/>
              <a:ext cx="23164802" cy="209151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184"/>
                </a:lnSpc>
              </a:pPr>
              <a:r>
                <a:rPr lang="en-US" sz="4800" b="true">
                  <a:solidFill>
                    <a:srgbClr val="3F3F3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</a:t>
              </a:r>
              <a:r>
                <a:rPr lang="en-US" sz="4800" b="true">
                  <a:solidFill>
                    <a:srgbClr val="3F3F3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OALS</a:t>
              </a:r>
            </a:p>
            <a:p>
              <a:pPr algn="l">
                <a:lnSpc>
                  <a:spcPts val="5184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57202" y="3523502"/>
            <a:ext cx="16067009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82930" indent="-291465" lvl="1">
              <a:lnSpc>
                <a:spcPts val="3240"/>
              </a:lnSpc>
              <a:buFont typeface="Arial"/>
              <a:buChar char="•"/>
            </a:pP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</a:t>
            </a: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reate Scalable Pipeline: Implement end-to-end AWS architecture for data processing</a:t>
            </a:r>
          </a:p>
          <a:p>
            <a:pPr algn="ctr">
              <a:lnSpc>
                <a:spcPts val="3240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463988" y="5143500"/>
            <a:ext cx="16287512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82930" indent="-291465" lvl="1">
              <a:lnSpc>
                <a:spcPts val="3240"/>
              </a:lnSpc>
              <a:buFont typeface="Arial"/>
              <a:buChar char="•"/>
            </a:pP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Ens</a:t>
            </a: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ure Cost Efficiency: Leverage serverless AWS services to minimize operational costs</a:t>
            </a:r>
          </a:p>
          <a:p>
            <a:pPr algn="ctr">
              <a:lnSpc>
                <a:spcPts val="324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457202" y="2723402"/>
            <a:ext cx="1629429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82930" indent="-291465" lvl="1">
              <a:lnSpc>
                <a:spcPts val="3240"/>
              </a:lnSpc>
              <a:buFont typeface="Arial"/>
              <a:buChar char="•"/>
            </a:pP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Build Hybrid Ensemble Model: Combine Random Forest, XGBoost, and Neural Networks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63988" y="4324350"/>
            <a:ext cx="16933784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82930" indent="-291465" lvl="1">
              <a:lnSpc>
                <a:spcPts val="3240"/>
              </a:lnSpc>
              <a:buFont typeface="Arial"/>
              <a:buChar char="•"/>
            </a:pP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Develop User-Friendly Interface: Deploy Streamlit web application for real-time predictions</a:t>
            </a:r>
          </a:p>
          <a:p>
            <a:pPr algn="ctr">
              <a:lnSpc>
                <a:spcPts val="3240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53144"/>
            <a:chOff x="0" y="0"/>
            <a:chExt cx="24384000" cy="8708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870839"/>
            </a:xfrm>
            <a:custGeom>
              <a:avLst/>
              <a:gdLst/>
              <a:ahLst/>
              <a:cxnLst/>
              <a:rect r="r" b="b" t="t" l="l"/>
              <a:pathLst>
                <a:path h="87083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870839"/>
                  </a:lnTo>
                  <a:lnTo>
                    <a:pt x="0" y="870839"/>
                  </a:lnTo>
                  <a:close/>
                </a:path>
              </a:pathLst>
            </a:custGeom>
            <a:solidFill>
              <a:srgbClr val="00336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601697" y="227784"/>
            <a:ext cx="3343275" cy="197576"/>
            <a:chOff x="0" y="0"/>
            <a:chExt cx="4457700" cy="2634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57700" cy="263434"/>
            </a:xfrm>
            <a:custGeom>
              <a:avLst/>
              <a:gdLst/>
              <a:ahLst/>
              <a:cxnLst/>
              <a:rect r="r" b="b" t="t" l="l"/>
              <a:pathLst>
                <a:path h="263434" w="4457700">
                  <a:moveTo>
                    <a:pt x="0" y="0"/>
                  </a:moveTo>
                  <a:lnTo>
                    <a:pt x="4457700" y="0"/>
                  </a:lnTo>
                  <a:lnTo>
                    <a:pt x="4457700" y="263434"/>
                  </a:lnTo>
                  <a:lnTo>
                    <a:pt x="0" y="2634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4457700" cy="26343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620"/>
                </a:lnSpc>
              </a:pPr>
              <a:r>
                <a:rPr lang="en-US" sz="135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University of New Haven</a:t>
              </a:r>
            </a:p>
          </p:txBody>
        </p:sp>
      </p:grpSp>
      <p:sp>
        <p:nvSpPr>
          <p:cNvPr name="AutoShape 7" id="7"/>
          <p:cNvSpPr/>
          <p:nvPr/>
        </p:nvSpPr>
        <p:spPr>
          <a:xfrm rot="5214356">
            <a:off x="17029250" y="326571"/>
            <a:ext cx="352939" cy="0"/>
          </a:xfrm>
          <a:prstGeom prst="line">
            <a:avLst/>
          </a:prstGeom>
          <a:ln cap="rnd" w="9525">
            <a:solidFill>
              <a:srgbClr val="FFCC3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0" y="653144"/>
            <a:ext cx="18288000" cy="68578"/>
            <a:chOff x="0" y="0"/>
            <a:chExt cx="24384000" cy="9143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384000" cy="91440"/>
            </a:xfrm>
            <a:custGeom>
              <a:avLst/>
              <a:gdLst/>
              <a:ahLst/>
              <a:cxnLst/>
              <a:rect r="r" b="b" t="t" l="l"/>
              <a:pathLst>
                <a:path h="9144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0E1624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457202" y="188403"/>
            <a:ext cx="2666986" cy="276338"/>
          </a:xfrm>
          <a:custGeom>
            <a:avLst/>
            <a:gdLst/>
            <a:ahLst/>
            <a:cxnLst/>
            <a:rect r="r" b="b" t="t" l="l"/>
            <a:pathLst>
              <a:path h="276338" w="2666986">
                <a:moveTo>
                  <a:pt x="0" y="0"/>
                </a:moveTo>
                <a:lnTo>
                  <a:pt x="2666986" y="0"/>
                </a:lnTo>
                <a:lnTo>
                  <a:pt x="2666986" y="276338"/>
                </a:lnTo>
                <a:lnTo>
                  <a:pt x="0" y="276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702" r="0" b="-1702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57198" y="857112"/>
            <a:ext cx="17373602" cy="1618640"/>
            <a:chOff x="0" y="0"/>
            <a:chExt cx="23164802" cy="215818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164802" cy="2158187"/>
            </a:xfrm>
            <a:custGeom>
              <a:avLst/>
              <a:gdLst/>
              <a:ahLst/>
              <a:cxnLst/>
              <a:rect r="r" b="b" t="t" l="l"/>
              <a:pathLst>
                <a:path h="2158187" w="23164802">
                  <a:moveTo>
                    <a:pt x="0" y="0"/>
                  </a:moveTo>
                  <a:lnTo>
                    <a:pt x="23164802" y="0"/>
                  </a:lnTo>
                  <a:lnTo>
                    <a:pt x="23164802" y="2158187"/>
                  </a:lnTo>
                  <a:lnTo>
                    <a:pt x="0" y="21581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66675"/>
              <a:ext cx="23164802" cy="209151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184"/>
                </a:lnSpc>
              </a:pPr>
              <a:r>
                <a:rPr lang="en-US" sz="4800" b="true">
                  <a:solidFill>
                    <a:srgbClr val="3F3F3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</a:t>
              </a:r>
              <a:r>
                <a:rPr lang="en-US" sz="4800" b="true">
                  <a:solidFill>
                    <a:srgbClr val="3F3F3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OALS</a:t>
              </a:r>
            </a:p>
            <a:p>
              <a:pPr algn="l">
                <a:lnSpc>
                  <a:spcPts val="5184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57202" y="3523502"/>
            <a:ext cx="16067009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82930" indent="-291465" lvl="1">
              <a:lnSpc>
                <a:spcPts val="3240"/>
              </a:lnSpc>
              <a:buFont typeface="Arial"/>
              <a:buChar char="•"/>
            </a:pP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</a:t>
            </a: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reate Scalable Pipeline: Implement end-to-end AWS architecture for data processing</a:t>
            </a:r>
          </a:p>
          <a:p>
            <a:pPr algn="ctr">
              <a:lnSpc>
                <a:spcPts val="3240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463988" y="5143500"/>
            <a:ext cx="16287512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82930" indent="-291465" lvl="1">
              <a:lnSpc>
                <a:spcPts val="3240"/>
              </a:lnSpc>
              <a:buFont typeface="Arial"/>
              <a:buChar char="•"/>
            </a:pP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Ens</a:t>
            </a: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ure Cost Efficiency: Leverage serverless AWS services to minimize operational costs</a:t>
            </a:r>
          </a:p>
          <a:p>
            <a:pPr algn="ctr">
              <a:lnSpc>
                <a:spcPts val="324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457202" y="2723402"/>
            <a:ext cx="1629429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82930" indent="-291465" lvl="1">
              <a:lnSpc>
                <a:spcPts val="3240"/>
              </a:lnSpc>
              <a:buFont typeface="Arial"/>
              <a:buChar char="•"/>
            </a:pP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Build Hybrid Ensemble Model: Combine Random Forest, XGBoost, and Neural Networks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63988" y="4324350"/>
            <a:ext cx="16933784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82930" indent="-291465" lvl="1">
              <a:lnSpc>
                <a:spcPts val="3240"/>
              </a:lnSpc>
              <a:buFont typeface="Arial"/>
              <a:buChar char="•"/>
            </a:pP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Develop User-Friendly Interface: Deploy Streamlit web application for real-time predictions</a:t>
            </a:r>
          </a:p>
          <a:p>
            <a:pPr algn="ctr">
              <a:lnSpc>
                <a:spcPts val="3240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53144"/>
            <a:chOff x="0" y="0"/>
            <a:chExt cx="24384000" cy="8708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870839"/>
            </a:xfrm>
            <a:custGeom>
              <a:avLst/>
              <a:gdLst/>
              <a:ahLst/>
              <a:cxnLst/>
              <a:rect r="r" b="b" t="t" l="l"/>
              <a:pathLst>
                <a:path h="87083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870839"/>
                  </a:lnTo>
                  <a:lnTo>
                    <a:pt x="0" y="870839"/>
                  </a:lnTo>
                  <a:close/>
                </a:path>
              </a:pathLst>
            </a:custGeom>
            <a:solidFill>
              <a:srgbClr val="00336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601697" y="227784"/>
            <a:ext cx="3343275" cy="197576"/>
            <a:chOff x="0" y="0"/>
            <a:chExt cx="4457700" cy="2634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57700" cy="263434"/>
            </a:xfrm>
            <a:custGeom>
              <a:avLst/>
              <a:gdLst/>
              <a:ahLst/>
              <a:cxnLst/>
              <a:rect r="r" b="b" t="t" l="l"/>
              <a:pathLst>
                <a:path h="263434" w="4457700">
                  <a:moveTo>
                    <a:pt x="0" y="0"/>
                  </a:moveTo>
                  <a:lnTo>
                    <a:pt x="4457700" y="0"/>
                  </a:lnTo>
                  <a:lnTo>
                    <a:pt x="4457700" y="263434"/>
                  </a:lnTo>
                  <a:lnTo>
                    <a:pt x="0" y="2634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4457700" cy="26343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620"/>
                </a:lnSpc>
              </a:pPr>
              <a:r>
                <a:rPr lang="en-US" sz="135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University of New Haven</a:t>
              </a:r>
            </a:p>
          </p:txBody>
        </p:sp>
      </p:grpSp>
      <p:sp>
        <p:nvSpPr>
          <p:cNvPr name="AutoShape 7" id="7"/>
          <p:cNvSpPr/>
          <p:nvPr/>
        </p:nvSpPr>
        <p:spPr>
          <a:xfrm rot="5214356">
            <a:off x="17029250" y="326571"/>
            <a:ext cx="352939" cy="0"/>
          </a:xfrm>
          <a:prstGeom prst="line">
            <a:avLst/>
          </a:prstGeom>
          <a:ln cap="rnd" w="9525">
            <a:solidFill>
              <a:srgbClr val="FFCC3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0" y="653144"/>
            <a:ext cx="18288000" cy="68578"/>
            <a:chOff x="0" y="0"/>
            <a:chExt cx="24384000" cy="9143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384000" cy="91440"/>
            </a:xfrm>
            <a:custGeom>
              <a:avLst/>
              <a:gdLst/>
              <a:ahLst/>
              <a:cxnLst/>
              <a:rect r="r" b="b" t="t" l="l"/>
              <a:pathLst>
                <a:path h="9144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0E1624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457202" y="188403"/>
            <a:ext cx="2666986" cy="276338"/>
          </a:xfrm>
          <a:custGeom>
            <a:avLst/>
            <a:gdLst/>
            <a:ahLst/>
            <a:cxnLst/>
            <a:rect r="r" b="b" t="t" l="l"/>
            <a:pathLst>
              <a:path h="276338" w="2666986">
                <a:moveTo>
                  <a:pt x="0" y="0"/>
                </a:moveTo>
                <a:lnTo>
                  <a:pt x="2666986" y="0"/>
                </a:lnTo>
                <a:lnTo>
                  <a:pt x="2666986" y="276338"/>
                </a:lnTo>
                <a:lnTo>
                  <a:pt x="0" y="276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702" r="0" b="-1702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57198" y="857112"/>
            <a:ext cx="17373602" cy="1618640"/>
            <a:chOff x="0" y="0"/>
            <a:chExt cx="23164802" cy="215818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164802" cy="2158187"/>
            </a:xfrm>
            <a:custGeom>
              <a:avLst/>
              <a:gdLst/>
              <a:ahLst/>
              <a:cxnLst/>
              <a:rect r="r" b="b" t="t" l="l"/>
              <a:pathLst>
                <a:path h="2158187" w="23164802">
                  <a:moveTo>
                    <a:pt x="0" y="0"/>
                  </a:moveTo>
                  <a:lnTo>
                    <a:pt x="23164802" y="0"/>
                  </a:lnTo>
                  <a:lnTo>
                    <a:pt x="23164802" y="2158187"/>
                  </a:lnTo>
                  <a:lnTo>
                    <a:pt x="0" y="21581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66675"/>
              <a:ext cx="23164802" cy="209151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184"/>
                </a:lnSpc>
              </a:pPr>
              <a:r>
                <a:rPr lang="en-US" sz="4800" b="true">
                  <a:solidFill>
                    <a:srgbClr val="3F3F3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DATASET AND PREPR</a:t>
              </a:r>
              <a:r>
                <a:rPr lang="en-US" sz="4800" b="true">
                  <a:solidFill>
                    <a:srgbClr val="3F3F3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OPROCESSING</a:t>
              </a:r>
            </a:p>
            <a:p>
              <a:pPr algn="l">
                <a:lnSpc>
                  <a:spcPts val="5184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818645" y="2725094"/>
            <a:ext cx="6164461" cy="1621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0"/>
              </a:lnSpc>
            </a:pPr>
            <a:r>
              <a:rPr lang="en-US" b="true" sz="262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Dataset Overview:</a:t>
            </a:r>
          </a:p>
          <a:p>
            <a:pPr algn="ctr">
              <a:lnSpc>
                <a:spcPts val="4410"/>
              </a:lnSpc>
            </a:pPr>
            <a:r>
              <a:rPr lang="en-US" b="true" sz="262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 UCI Student Performance Dataset</a:t>
            </a:r>
          </a:p>
          <a:p>
            <a:pPr algn="ctr">
              <a:lnSpc>
                <a:spcPts val="4410"/>
              </a:lnSpc>
            </a:pPr>
            <a:r>
              <a:rPr lang="en-US" b="true" sz="262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- 395 student records, 32 features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453672" y="2127293"/>
            <a:ext cx="8491300" cy="2816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6"/>
              </a:lnSpc>
            </a:pP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Features:</a:t>
            </a:r>
          </a:p>
          <a:p>
            <a:pPr algn="ctr">
              <a:lnSpc>
                <a:spcPts val="4536"/>
              </a:lnSpc>
            </a:pP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 Demographic: Gender, age (15–22)</a:t>
            </a:r>
          </a:p>
          <a:p>
            <a:pPr algn="ctr">
              <a:lnSpc>
                <a:spcPts val="4536"/>
              </a:lnSpc>
            </a:pP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 Socioeconomic: Parent education, occupation</a:t>
            </a:r>
          </a:p>
          <a:p>
            <a:pPr algn="ctr">
              <a:lnSpc>
                <a:spcPts val="4536"/>
              </a:lnSpc>
            </a:pP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 Behavioral: Study time, absences, alcohol use</a:t>
            </a:r>
          </a:p>
          <a:p>
            <a:pPr algn="ctr">
              <a:lnSpc>
                <a:spcPts val="4536"/>
              </a:lnSpc>
            </a:pP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 Academic: G1, G2, final grade (G3)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84935" y="5833037"/>
            <a:ext cx="5068848" cy="1673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6"/>
              </a:lnSpc>
            </a:pP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Target Variable:</a:t>
            </a:r>
          </a:p>
          <a:p>
            <a:pPr algn="ctr">
              <a:lnSpc>
                <a:spcPts val="4536"/>
              </a:lnSpc>
            </a:pP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 G3 binned into Low (0–9), </a:t>
            </a:r>
          </a:p>
          <a:p>
            <a:pPr algn="ctr">
              <a:lnSpc>
                <a:spcPts val="4536"/>
              </a:lnSpc>
            </a:pP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Medium (10–14), High (15–20)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406178" y="5833037"/>
            <a:ext cx="4867156" cy="2245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6"/>
              </a:lnSpc>
            </a:pP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Preprocessing:</a:t>
            </a:r>
          </a:p>
          <a:p>
            <a:pPr algn="ctr">
              <a:lnSpc>
                <a:spcPts val="4536"/>
              </a:lnSpc>
            </a:pP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 Label Encoding</a:t>
            </a:r>
          </a:p>
          <a:p>
            <a:pPr algn="ctr">
              <a:lnSpc>
                <a:spcPts val="4536"/>
              </a:lnSpc>
            </a:pP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 Normalization</a:t>
            </a:r>
          </a:p>
          <a:p>
            <a:pPr algn="ctr">
              <a:lnSpc>
                <a:spcPts val="4536"/>
              </a:lnSpc>
            </a:pP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 Train-Test Split (80%-20%)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53144"/>
            <a:chOff x="0" y="0"/>
            <a:chExt cx="24384000" cy="8708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870839"/>
            </a:xfrm>
            <a:custGeom>
              <a:avLst/>
              <a:gdLst/>
              <a:ahLst/>
              <a:cxnLst/>
              <a:rect r="r" b="b" t="t" l="l"/>
              <a:pathLst>
                <a:path h="87083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870839"/>
                  </a:lnTo>
                  <a:lnTo>
                    <a:pt x="0" y="870839"/>
                  </a:lnTo>
                  <a:close/>
                </a:path>
              </a:pathLst>
            </a:custGeom>
            <a:solidFill>
              <a:srgbClr val="00336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601697" y="227784"/>
            <a:ext cx="3343275" cy="197576"/>
            <a:chOff x="0" y="0"/>
            <a:chExt cx="4457700" cy="2634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57700" cy="263434"/>
            </a:xfrm>
            <a:custGeom>
              <a:avLst/>
              <a:gdLst/>
              <a:ahLst/>
              <a:cxnLst/>
              <a:rect r="r" b="b" t="t" l="l"/>
              <a:pathLst>
                <a:path h="263434" w="4457700">
                  <a:moveTo>
                    <a:pt x="0" y="0"/>
                  </a:moveTo>
                  <a:lnTo>
                    <a:pt x="4457700" y="0"/>
                  </a:lnTo>
                  <a:lnTo>
                    <a:pt x="4457700" y="263434"/>
                  </a:lnTo>
                  <a:lnTo>
                    <a:pt x="0" y="2634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4457700" cy="26343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620"/>
                </a:lnSpc>
              </a:pPr>
              <a:r>
                <a:rPr lang="en-US" sz="135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University of New Haven</a:t>
              </a:r>
            </a:p>
          </p:txBody>
        </p:sp>
      </p:grpSp>
      <p:sp>
        <p:nvSpPr>
          <p:cNvPr name="AutoShape 7" id="7"/>
          <p:cNvSpPr/>
          <p:nvPr/>
        </p:nvSpPr>
        <p:spPr>
          <a:xfrm rot="5214356">
            <a:off x="17029250" y="326571"/>
            <a:ext cx="352939" cy="0"/>
          </a:xfrm>
          <a:prstGeom prst="line">
            <a:avLst/>
          </a:prstGeom>
          <a:ln cap="rnd" w="9525">
            <a:solidFill>
              <a:srgbClr val="FFCC3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0" y="653144"/>
            <a:ext cx="18288000" cy="68578"/>
            <a:chOff x="0" y="0"/>
            <a:chExt cx="24384000" cy="9143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384000" cy="91440"/>
            </a:xfrm>
            <a:custGeom>
              <a:avLst/>
              <a:gdLst/>
              <a:ahLst/>
              <a:cxnLst/>
              <a:rect r="r" b="b" t="t" l="l"/>
              <a:pathLst>
                <a:path h="9144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0E1624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457202" y="188403"/>
            <a:ext cx="2666986" cy="276338"/>
          </a:xfrm>
          <a:custGeom>
            <a:avLst/>
            <a:gdLst/>
            <a:ahLst/>
            <a:cxnLst/>
            <a:rect r="r" b="b" t="t" l="l"/>
            <a:pathLst>
              <a:path h="276338" w="2666986">
                <a:moveTo>
                  <a:pt x="0" y="0"/>
                </a:moveTo>
                <a:lnTo>
                  <a:pt x="2666986" y="0"/>
                </a:lnTo>
                <a:lnTo>
                  <a:pt x="2666986" y="276338"/>
                </a:lnTo>
                <a:lnTo>
                  <a:pt x="0" y="276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702" r="0" b="-1702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57198" y="857112"/>
            <a:ext cx="17373602" cy="1618640"/>
            <a:chOff x="0" y="0"/>
            <a:chExt cx="23164802" cy="215818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164802" cy="2158187"/>
            </a:xfrm>
            <a:custGeom>
              <a:avLst/>
              <a:gdLst/>
              <a:ahLst/>
              <a:cxnLst/>
              <a:rect r="r" b="b" t="t" l="l"/>
              <a:pathLst>
                <a:path h="2158187" w="23164802">
                  <a:moveTo>
                    <a:pt x="0" y="0"/>
                  </a:moveTo>
                  <a:lnTo>
                    <a:pt x="23164802" y="0"/>
                  </a:lnTo>
                  <a:lnTo>
                    <a:pt x="23164802" y="2158187"/>
                  </a:lnTo>
                  <a:lnTo>
                    <a:pt x="0" y="21581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66675"/>
              <a:ext cx="23164802" cy="209151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184"/>
                </a:lnSpc>
              </a:pPr>
              <a:r>
                <a:rPr lang="en-US" sz="4800" b="true">
                  <a:solidFill>
                    <a:srgbClr val="3F3F3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DATASET AND PREPR</a:t>
              </a:r>
              <a:r>
                <a:rPr lang="en-US" sz="4800" b="true">
                  <a:solidFill>
                    <a:srgbClr val="3F3F3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OPROCESSING</a:t>
              </a:r>
            </a:p>
            <a:p>
              <a:pPr algn="l">
                <a:lnSpc>
                  <a:spcPts val="5184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818645" y="2725094"/>
            <a:ext cx="6164461" cy="1621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0"/>
              </a:lnSpc>
            </a:pPr>
            <a:r>
              <a:rPr lang="en-US" b="true" sz="262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Dataset Overview:</a:t>
            </a:r>
          </a:p>
          <a:p>
            <a:pPr algn="ctr">
              <a:lnSpc>
                <a:spcPts val="4410"/>
              </a:lnSpc>
            </a:pPr>
            <a:r>
              <a:rPr lang="en-US" b="true" sz="262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 UCI Student Performance Dataset</a:t>
            </a:r>
          </a:p>
          <a:p>
            <a:pPr algn="ctr">
              <a:lnSpc>
                <a:spcPts val="4410"/>
              </a:lnSpc>
            </a:pPr>
            <a:r>
              <a:rPr lang="en-US" b="true" sz="262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- 395 student records, 32 features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453672" y="2127293"/>
            <a:ext cx="8491300" cy="2816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6"/>
              </a:lnSpc>
            </a:pP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Features:</a:t>
            </a:r>
          </a:p>
          <a:p>
            <a:pPr algn="ctr">
              <a:lnSpc>
                <a:spcPts val="4536"/>
              </a:lnSpc>
            </a:pP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 Demographic: Gender, age (15–22)</a:t>
            </a:r>
          </a:p>
          <a:p>
            <a:pPr algn="ctr">
              <a:lnSpc>
                <a:spcPts val="4536"/>
              </a:lnSpc>
            </a:pP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 Socioeconomic: Parent education, occupation</a:t>
            </a:r>
          </a:p>
          <a:p>
            <a:pPr algn="ctr">
              <a:lnSpc>
                <a:spcPts val="4536"/>
              </a:lnSpc>
            </a:pP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 Behavioral: Study time, absences, alcohol use</a:t>
            </a:r>
          </a:p>
          <a:p>
            <a:pPr algn="ctr">
              <a:lnSpc>
                <a:spcPts val="4536"/>
              </a:lnSpc>
            </a:pP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 Academic: G1, G2, final grade (G3)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84935" y="5833037"/>
            <a:ext cx="5068848" cy="1673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6"/>
              </a:lnSpc>
            </a:pP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Target Variable:</a:t>
            </a:r>
          </a:p>
          <a:p>
            <a:pPr algn="ctr">
              <a:lnSpc>
                <a:spcPts val="4536"/>
              </a:lnSpc>
            </a:pP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 G3 binned into Low (0–9), </a:t>
            </a:r>
          </a:p>
          <a:p>
            <a:pPr algn="ctr">
              <a:lnSpc>
                <a:spcPts val="4536"/>
              </a:lnSpc>
            </a:pP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Medium (10–14), High (15–20)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406178" y="5833037"/>
            <a:ext cx="4867156" cy="2245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6"/>
              </a:lnSpc>
            </a:pP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Preprocessing:</a:t>
            </a:r>
          </a:p>
          <a:p>
            <a:pPr algn="ctr">
              <a:lnSpc>
                <a:spcPts val="4536"/>
              </a:lnSpc>
            </a:pP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 Label Encoding</a:t>
            </a:r>
          </a:p>
          <a:p>
            <a:pPr algn="ctr">
              <a:lnSpc>
                <a:spcPts val="4536"/>
              </a:lnSpc>
            </a:pP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 Normalization</a:t>
            </a:r>
          </a:p>
          <a:p>
            <a:pPr algn="ctr">
              <a:lnSpc>
                <a:spcPts val="4536"/>
              </a:lnSpc>
            </a:pP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 Train-Test Split (80%-20%)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53144"/>
            <a:chOff x="0" y="0"/>
            <a:chExt cx="24384000" cy="8708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870839"/>
            </a:xfrm>
            <a:custGeom>
              <a:avLst/>
              <a:gdLst/>
              <a:ahLst/>
              <a:cxnLst/>
              <a:rect r="r" b="b" t="t" l="l"/>
              <a:pathLst>
                <a:path h="87083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870839"/>
                  </a:lnTo>
                  <a:lnTo>
                    <a:pt x="0" y="870839"/>
                  </a:lnTo>
                  <a:close/>
                </a:path>
              </a:pathLst>
            </a:custGeom>
            <a:solidFill>
              <a:srgbClr val="00336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601697" y="227784"/>
            <a:ext cx="3343275" cy="197576"/>
            <a:chOff x="0" y="0"/>
            <a:chExt cx="4457700" cy="2634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57700" cy="263434"/>
            </a:xfrm>
            <a:custGeom>
              <a:avLst/>
              <a:gdLst/>
              <a:ahLst/>
              <a:cxnLst/>
              <a:rect r="r" b="b" t="t" l="l"/>
              <a:pathLst>
                <a:path h="263434" w="4457700">
                  <a:moveTo>
                    <a:pt x="0" y="0"/>
                  </a:moveTo>
                  <a:lnTo>
                    <a:pt x="4457700" y="0"/>
                  </a:lnTo>
                  <a:lnTo>
                    <a:pt x="4457700" y="263434"/>
                  </a:lnTo>
                  <a:lnTo>
                    <a:pt x="0" y="2634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4457700" cy="26343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620"/>
                </a:lnSpc>
              </a:pPr>
              <a:r>
                <a:rPr lang="en-US" sz="135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University of New Haven</a:t>
              </a:r>
            </a:p>
          </p:txBody>
        </p:sp>
      </p:grpSp>
      <p:sp>
        <p:nvSpPr>
          <p:cNvPr name="AutoShape 7" id="7"/>
          <p:cNvSpPr/>
          <p:nvPr/>
        </p:nvSpPr>
        <p:spPr>
          <a:xfrm rot="5214356">
            <a:off x="17029250" y="326571"/>
            <a:ext cx="352939" cy="0"/>
          </a:xfrm>
          <a:prstGeom prst="line">
            <a:avLst/>
          </a:prstGeom>
          <a:ln cap="rnd" w="9525">
            <a:solidFill>
              <a:srgbClr val="FFCC3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0" y="653144"/>
            <a:ext cx="18288000" cy="68578"/>
            <a:chOff x="0" y="0"/>
            <a:chExt cx="24384000" cy="9143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384000" cy="91440"/>
            </a:xfrm>
            <a:custGeom>
              <a:avLst/>
              <a:gdLst/>
              <a:ahLst/>
              <a:cxnLst/>
              <a:rect r="r" b="b" t="t" l="l"/>
              <a:pathLst>
                <a:path h="9144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0E1624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457202" y="188403"/>
            <a:ext cx="2666986" cy="276338"/>
          </a:xfrm>
          <a:custGeom>
            <a:avLst/>
            <a:gdLst/>
            <a:ahLst/>
            <a:cxnLst/>
            <a:rect r="r" b="b" t="t" l="l"/>
            <a:pathLst>
              <a:path h="276338" w="2666986">
                <a:moveTo>
                  <a:pt x="0" y="0"/>
                </a:moveTo>
                <a:lnTo>
                  <a:pt x="2666986" y="0"/>
                </a:lnTo>
                <a:lnTo>
                  <a:pt x="2666986" y="276338"/>
                </a:lnTo>
                <a:lnTo>
                  <a:pt x="0" y="276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702" r="0" b="-1702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57199" y="857112"/>
            <a:ext cx="16802102" cy="599672"/>
            <a:chOff x="0" y="0"/>
            <a:chExt cx="23164802" cy="8267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164802" cy="826759"/>
            </a:xfrm>
            <a:custGeom>
              <a:avLst/>
              <a:gdLst/>
              <a:ahLst/>
              <a:cxnLst/>
              <a:rect r="r" b="b" t="t" l="l"/>
              <a:pathLst>
                <a:path h="826759" w="23164802">
                  <a:moveTo>
                    <a:pt x="0" y="0"/>
                  </a:moveTo>
                  <a:lnTo>
                    <a:pt x="23164802" y="0"/>
                  </a:lnTo>
                  <a:lnTo>
                    <a:pt x="23164802" y="826759"/>
                  </a:lnTo>
                  <a:lnTo>
                    <a:pt x="0" y="8267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38100"/>
              <a:ext cx="23164802" cy="78865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40"/>
                </a:lnSpc>
              </a:pPr>
              <a:r>
                <a:rPr lang="en-US" sz="3000" b="true">
                  <a:solidFill>
                    <a:srgbClr val="3F3F3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ARCHITECTURE DIAGRAM OF THE SOLUTION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5384710" y="1456784"/>
            <a:ext cx="6699270" cy="8658735"/>
          </a:xfrm>
          <a:custGeom>
            <a:avLst/>
            <a:gdLst/>
            <a:ahLst/>
            <a:cxnLst/>
            <a:rect r="r" b="b" t="t" l="l"/>
            <a:pathLst>
              <a:path h="8658735" w="6699270">
                <a:moveTo>
                  <a:pt x="0" y="0"/>
                </a:moveTo>
                <a:lnTo>
                  <a:pt x="6699270" y="0"/>
                </a:lnTo>
                <a:lnTo>
                  <a:pt x="6699270" y="8658735"/>
                </a:lnTo>
                <a:lnTo>
                  <a:pt x="0" y="86587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249" r="-12362" b="-4249"/>
            </a:stretch>
          </a:blipFill>
        </p:spPr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DAG1_BhNWPo</dc:identifier>
  <dcterms:modified xsi:type="dcterms:W3CDTF">2011-08-01T06:04:30Z</dcterms:modified>
  <cp:revision>1</cp:revision>
  <dc:title>Cover Slide</dc:title>
</cp:coreProperties>
</file>